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60" r:id="rId2"/>
    <p:sldId id="270" r:id="rId3"/>
    <p:sldId id="288" r:id="rId4"/>
    <p:sldId id="289" r:id="rId5"/>
    <p:sldId id="291" r:id="rId6"/>
    <p:sldId id="271" r:id="rId7"/>
    <p:sldId id="292" r:id="rId8"/>
    <p:sldId id="287" r:id="rId9"/>
    <p:sldId id="293" r:id="rId10"/>
    <p:sldId id="272" r:id="rId11"/>
    <p:sldId id="274" r:id="rId12"/>
    <p:sldId id="258" r:id="rId13"/>
    <p:sldId id="276" r:id="rId14"/>
    <p:sldId id="295" r:id="rId15"/>
    <p:sldId id="296" r:id="rId16"/>
    <p:sldId id="297" r:id="rId17"/>
    <p:sldId id="273" r:id="rId18"/>
    <p:sldId id="294" r:id="rId19"/>
    <p:sldId id="262" r:id="rId20"/>
    <p:sldId id="263" r:id="rId21"/>
    <p:sldId id="265" r:id="rId22"/>
    <p:sldId id="266" r:id="rId23"/>
    <p:sldId id="267" r:id="rId24"/>
    <p:sldId id="268" r:id="rId25"/>
    <p:sldId id="269" r:id="rId26"/>
    <p:sldId id="277" r:id="rId27"/>
    <p:sldId id="278" r:id="rId28"/>
    <p:sldId id="280" r:id="rId29"/>
    <p:sldId id="261" r:id="rId30"/>
    <p:sldId id="298" r:id="rId31"/>
    <p:sldId id="299" r:id="rId32"/>
    <p:sldId id="264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275" r:id="rId44"/>
    <p:sldId id="310" r:id="rId45"/>
    <p:sldId id="311" r:id="rId46"/>
    <p:sldId id="312" r:id="rId47"/>
    <p:sldId id="279" r:id="rId48"/>
    <p:sldId id="313" r:id="rId49"/>
    <p:sldId id="281" r:id="rId50"/>
    <p:sldId id="282" r:id="rId51"/>
    <p:sldId id="283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3" autoAdjust="0"/>
    <p:restoredTop sz="94674"/>
  </p:normalViewPr>
  <p:slideViewPr>
    <p:cSldViewPr snapToGrid="0" snapToObjects="1">
      <p:cViewPr varScale="1">
        <p:scale>
          <a:sx n="88" d="100"/>
          <a:sy n="88" d="100"/>
        </p:scale>
        <p:origin x="11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DAAA6-4117-4992-859F-BAA0EB4FC72C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6EC46-0A82-4490-B060-7233CBE14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62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6c63ca0f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6c63ca0f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with VR: Each aliasing rendering is independent of each eye. Small motion in head mounted display; causes random aliasing changes from one frame to the next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Subdivide each pixel into multiple sub pixels and sample e.g. 4x4 grid and interpolate results. Soften  called super-sampling.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71113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76e8e7b0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76e8e7b0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4873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76e8e7b0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76e8e7b0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4740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76e8e7b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76e8e7b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926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76e8e7b0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76e8e7b0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89810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76e8e7b0f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76e8e7b0f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9794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76e8e7b0f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76e8e7b0f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68342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76e8e7b0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76e8e7b0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65945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76e8e7b0f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76e8e7b0f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332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76e8e7b0f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76e8e7b0f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0205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6c63ca0fe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6c63ca0fe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(a) Original images. (b) Barrel distortion. (c) Pincushion distortion.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37093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6c69fb43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6c69fb43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P(r) is trying to do polynomial (e.g. Taylor) approximations for the radial transform.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26906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6c69fb43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6c69fb43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Practical suggestions on next lecture.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31219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76e8e7b0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76e8e7b0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5066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76e8e7b0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76e8e7b0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Video1: 01-Vizup 3D mesh simplification and polygon reduction demo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16326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6c69fb43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6c69fb43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Classic rendering pipeline does not account for distortion.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Future: Aliasing concerns for both eye rendering.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77213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6c69fb43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6c69fb43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Classic rendering pipeline does not account for distortion.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Future: Aliasing concerns for both eye rendering.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70546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76e8e7b0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76e8e7b0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“tearing”? And what is “blanking”?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17680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1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4/16/2019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04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4/16/2019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39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29071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4/16/2019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78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3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4/16/2019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93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4/16/2019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492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4/16/2019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13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>
                <a:latin typeface="Lato" panose="020F0502020204030203" pitchFamily="34" charset="0"/>
              </a:defRPr>
            </a:lvl1pPr>
            <a:lvl2pPr>
              <a:defRPr sz="2800">
                <a:latin typeface="Lato" panose="020F0502020204030203" pitchFamily="34" charset="0"/>
              </a:defRPr>
            </a:lvl2pPr>
            <a:lvl3pPr>
              <a:defRPr sz="2400">
                <a:latin typeface="Lato" panose="020F0502020204030203" pitchFamily="34" charset="0"/>
              </a:defRPr>
            </a:lvl3pPr>
            <a:lvl4pPr>
              <a:defRPr sz="2000">
                <a:latin typeface="Lato" panose="020F0502020204030203" pitchFamily="34" charset="0"/>
              </a:defRPr>
            </a:lvl4pPr>
            <a:lvl5pPr>
              <a:defRPr sz="2000">
                <a:latin typeface="Lato" panose="020F050202020403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4/16/2019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19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Lato" panose="020F050202020403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4/16/2019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26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4A208-0694-964E-93B1-EAF2C4DF2BAD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1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ifNyVS2_6f8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B7qrgrrHry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0" y="2479431"/>
            <a:ext cx="9144000" cy="8440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592"/>
                </a:solidFill>
                <a:latin typeface="Lato" charset="0"/>
                <a:ea typeface="Lato" charset="0"/>
                <a:cs typeface="Lato" charset="0"/>
              </a:rPr>
              <a:t>Visual Rendering for VR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524000" y="3323491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Lato Medium" charset="0"/>
                <a:ea typeface="Lato Medium" charset="0"/>
                <a:cs typeface="Lato Medium" charset="0"/>
              </a:rPr>
              <a:t>CS 498VR: Virtual Reality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3784275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UNIVERSITY OF ILLINOIS AT URBANA-CHAMPAIGN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8BAB2-8017-4A69-9401-14F88601F81E}"/>
              </a:ext>
            </a:extLst>
          </p:cNvPr>
          <p:cNvSpPr txBox="1"/>
          <p:nvPr/>
        </p:nvSpPr>
        <p:spPr>
          <a:xfrm>
            <a:off x="2107096" y="5797952"/>
            <a:ext cx="526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Eric Shaffer</a:t>
            </a:r>
          </a:p>
        </p:txBody>
      </p:sp>
    </p:spTree>
    <p:extLst>
      <p:ext uri="{BB962C8B-B14F-4D97-AF65-F5344CB8AC3E}">
        <p14:creationId xmlns:p14="http://schemas.microsoft.com/office/powerpoint/2010/main" val="9321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318782" y="152819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/>
              </a:rPr>
              <a:t>Correcting Optical Distortion</a:t>
            </a:r>
            <a:endParaRPr dirty="0">
              <a:latin typeface="Lato" panose="020F0502020204030203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F27116-C88D-46B9-A17B-F5C142E62571}"/>
              </a:ext>
            </a:extLst>
          </p:cNvPr>
          <p:cNvSpPr txBox="1"/>
          <p:nvPr/>
        </p:nvSpPr>
        <p:spPr>
          <a:xfrm>
            <a:off x="318782" y="908030"/>
            <a:ext cx="1084451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/>
              </a:rPr>
              <a:t>One image warping approach renders images into textures that would be applied to warped meshes</a:t>
            </a:r>
          </a:p>
          <a:p>
            <a:endParaRPr lang="en-US" dirty="0">
              <a:latin typeface="Lato" panose="020F0502020204030203"/>
            </a:endParaRPr>
          </a:p>
          <a:p>
            <a:endParaRPr lang="en-US" dirty="0">
              <a:latin typeface="Lato" panose="020F0502020204030203"/>
            </a:endParaRPr>
          </a:p>
          <a:p>
            <a:endParaRPr lang="en-US" dirty="0">
              <a:latin typeface="Lato" panose="020F0502020204030203"/>
            </a:endParaRPr>
          </a:p>
          <a:p>
            <a:endParaRPr lang="en-US" dirty="0">
              <a:latin typeface="Lato" panose="020F0502020204030203"/>
            </a:endParaRPr>
          </a:p>
          <a:p>
            <a:endParaRPr lang="en-US" dirty="0">
              <a:latin typeface="Lato" panose="020F0502020204030203"/>
            </a:endParaRPr>
          </a:p>
          <a:p>
            <a:endParaRPr lang="en-US" dirty="0">
              <a:latin typeface="Lato" panose="020F0502020204030203"/>
            </a:endParaRPr>
          </a:p>
          <a:p>
            <a:endParaRPr lang="en-US" dirty="0">
              <a:latin typeface="Lato" panose="020F0502020204030203"/>
            </a:endParaRPr>
          </a:p>
          <a:p>
            <a:r>
              <a:rPr lang="en-US" dirty="0">
                <a:latin typeface="Lato" panose="020F0502020204030203"/>
              </a:rPr>
              <a:t>Consider referring to fragments in the canonical view volume [-1,1] x [-1,1] by polar coordinates</a:t>
            </a:r>
          </a:p>
          <a:p>
            <a:endParaRPr lang="en-US" dirty="0">
              <a:latin typeface="Lato" panose="020F0502020204030203"/>
            </a:endParaRPr>
          </a:p>
          <a:p>
            <a:r>
              <a:rPr lang="en-US" dirty="0">
                <a:latin typeface="Lato" panose="020F0502020204030203"/>
              </a:rPr>
              <a:t>                              then a distortion is given by </a:t>
            </a:r>
          </a:p>
          <a:p>
            <a:endParaRPr lang="en-US" dirty="0">
              <a:latin typeface="Lato" panose="020F0502020204030203"/>
            </a:endParaRPr>
          </a:p>
          <a:p>
            <a:r>
              <a:rPr lang="en-US" dirty="0">
                <a:latin typeface="Lato" panose="020F0502020204030203"/>
              </a:rPr>
              <a:t>c</a:t>
            </a:r>
            <a:r>
              <a:rPr lang="en-US" baseline="-25000" dirty="0">
                <a:latin typeface="Lato" panose="020F0502020204030203"/>
              </a:rPr>
              <a:t>1</a:t>
            </a:r>
            <a:r>
              <a:rPr lang="en-US" dirty="0">
                <a:latin typeface="Lato" panose="020F0502020204030203"/>
              </a:rPr>
              <a:t> and c</a:t>
            </a:r>
            <a:r>
              <a:rPr lang="en-US" baseline="-25000" dirty="0">
                <a:latin typeface="Lato" panose="020F0502020204030203"/>
              </a:rPr>
              <a:t>2</a:t>
            </a:r>
            <a:r>
              <a:rPr lang="en-US" dirty="0">
                <a:latin typeface="Lato" panose="020F0502020204030203"/>
              </a:rPr>
              <a:t> are constants you pick….c</a:t>
            </a:r>
            <a:r>
              <a:rPr lang="en-US" baseline="-25000" dirty="0">
                <a:latin typeface="Lato" panose="020F0502020204030203"/>
              </a:rPr>
              <a:t>1</a:t>
            </a:r>
            <a:r>
              <a:rPr lang="en-US" dirty="0">
                <a:latin typeface="Lato" panose="020F0502020204030203"/>
              </a:rPr>
              <a:t>&lt;0 generates a barrel distortion and c</a:t>
            </a:r>
            <a:r>
              <a:rPr lang="en-US" baseline="-25000" dirty="0">
                <a:latin typeface="Lato" panose="020F0502020204030203"/>
              </a:rPr>
              <a:t>1</a:t>
            </a:r>
            <a:r>
              <a:rPr lang="en-US" dirty="0">
                <a:latin typeface="Lato" panose="020F0502020204030203"/>
              </a:rPr>
              <a:t>&gt;0 generates pincushion</a:t>
            </a:r>
          </a:p>
          <a:p>
            <a:endParaRPr lang="en-US" dirty="0">
              <a:latin typeface="Lato" panose="020F0502020204030203"/>
            </a:endParaRPr>
          </a:p>
          <a:p>
            <a:r>
              <a:rPr lang="en-US" dirty="0">
                <a:latin typeface="Lato" panose="020F0502020204030203"/>
              </a:rPr>
              <a:t>You need to find the inverse of the </a:t>
            </a:r>
            <a:r>
              <a:rPr lang="en-US" b="1" i="1" dirty="0">
                <a:latin typeface="Lato" panose="020F0502020204030203"/>
              </a:rPr>
              <a:t>f</a:t>
            </a:r>
            <a:r>
              <a:rPr lang="en-US" dirty="0">
                <a:latin typeface="Lato" panose="020F0502020204030203"/>
              </a:rPr>
              <a:t> giving a pincushion distortion…the is the corrective barrel distortion</a:t>
            </a:r>
          </a:p>
          <a:p>
            <a:r>
              <a:rPr lang="en-US" dirty="0">
                <a:latin typeface="Lato" panose="020F0502020204030203"/>
              </a:rPr>
              <a:t>It can be approximated as </a:t>
            </a:r>
          </a:p>
          <a:p>
            <a:endParaRPr lang="en-US" dirty="0">
              <a:latin typeface="Lato" panose="020F0502020204030203"/>
            </a:endParaRPr>
          </a:p>
          <a:p>
            <a:endParaRPr lang="en-US" dirty="0">
              <a:latin typeface="Lato" panose="020F0502020204030203"/>
            </a:endParaRPr>
          </a:p>
          <a:p>
            <a:r>
              <a:rPr lang="en-US" dirty="0">
                <a:latin typeface="Lato" panose="020F0502020204030203"/>
              </a:rPr>
              <a:t>…or more exact numerical methods can be used to find a better approximation.</a:t>
            </a:r>
            <a:br>
              <a:rPr lang="en-US" dirty="0">
                <a:latin typeface="Lato" panose="020F0502020204030203"/>
              </a:rPr>
            </a:br>
            <a:endParaRPr lang="en-US" dirty="0">
              <a:latin typeface="Lato" panose="020F0502020204030203"/>
            </a:endParaRPr>
          </a:p>
          <a:p>
            <a:r>
              <a:rPr lang="en-US" dirty="0">
                <a:latin typeface="Lato" panose="020F0502020204030203"/>
              </a:rPr>
              <a:t>Finding the correction function is done prior to runtime for a given lens setup.</a:t>
            </a:r>
          </a:p>
          <a:p>
            <a:endParaRPr lang="en-US" dirty="0">
              <a:latin typeface="Lato" panose="020F0502020204030203"/>
            </a:endParaRPr>
          </a:p>
          <a:p>
            <a:endParaRPr lang="en-US" dirty="0">
              <a:latin typeface="Lato" panose="020F0502020204030203"/>
            </a:endParaRPr>
          </a:p>
          <a:p>
            <a:endParaRPr lang="en-US" dirty="0">
              <a:latin typeface="Lato" panose="020F0502020204030203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21B10F-8A34-4563-A819-08BA9A8F6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878" y="1512862"/>
            <a:ext cx="2346122" cy="13196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6EC8E8-8EA0-459B-8B26-159AC94B1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87" y="3429000"/>
            <a:ext cx="1638300" cy="638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C463BE-03F2-4FF6-A7EE-1A0A514A6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6194" y="3648075"/>
            <a:ext cx="3267075" cy="41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05C5F4-93B4-41A1-BC1D-7683F18811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6874" y="5074513"/>
            <a:ext cx="4270651" cy="76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766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 pitchFamily="34" charset="0"/>
              </a:rPr>
              <a:t>Challenge in VR: Latency</a:t>
            </a:r>
            <a:endParaRPr dirty="0">
              <a:latin typeface="Lato" panose="020F0502020204030203" pitchFamily="34" charset="0"/>
            </a:endParaRPr>
          </a:p>
        </p:txBody>
      </p:sp>
      <p:sp>
        <p:nvSpPr>
          <p:cNvPr id="185" name="Google Shape;185;p3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518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 sz="2400" dirty="0"/>
              <a:t>Latency: </a:t>
            </a:r>
            <a:r>
              <a:rPr lang="en" sz="2400" dirty="0"/>
              <a:t>time it takes to update display in response to head orientation and position.</a:t>
            </a:r>
            <a:endParaRPr sz="2400" dirty="0"/>
          </a:p>
          <a:p>
            <a:pPr marL="0" indent="0">
              <a:spcBef>
                <a:spcPts val="2133"/>
              </a:spcBef>
              <a:buNone/>
            </a:pPr>
            <a:r>
              <a:rPr lang="en" sz="2400" dirty="0">
                <a:latin typeface="Lato" panose="020F0502020204030203"/>
              </a:rPr>
              <a:t>GPU pipeline has been optimized for triangle through</a:t>
            </a:r>
            <a:r>
              <a:rPr lang="en-US" sz="2400" dirty="0">
                <a:latin typeface="Lato" panose="020F0502020204030203"/>
              </a:rPr>
              <a:t>put</a:t>
            </a:r>
            <a:r>
              <a:rPr lang="en" sz="2400" dirty="0">
                <a:latin typeface="Lato" panose="020F0502020204030203"/>
              </a:rPr>
              <a:t>, not latency</a:t>
            </a:r>
            <a:endParaRPr sz="2400" dirty="0">
              <a:latin typeface="Lato" panose="020F0502020204030203"/>
            </a:endParaRPr>
          </a:p>
          <a:p>
            <a:pPr marL="0" indent="0">
              <a:spcBef>
                <a:spcPts val="2133"/>
              </a:spcBef>
              <a:buNone/>
            </a:pPr>
            <a:r>
              <a:rPr lang="en" sz="2400" dirty="0">
                <a:latin typeface="Lato" panose="020F0502020204030203"/>
              </a:rPr>
              <a:t>Some current methods for latency reduction:</a:t>
            </a:r>
          </a:p>
          <a:p>
            <a:pPr marL="457200" indent="-457200">
              <a:spcBef>
                <a:spcPts val="2133"/>
              </a:spcBef>
              <a:buFont typeface="+mj-lt"/>
              <a:buAutoNum type="arabicPeriod"/>
            </a:pPr>
            <a:r>
              <a:rPr lang="en" sz="2400" dirty="0">
                <a:latin typeface="Lato" panose="020F0502020204030203"/>
              </a:rPr>
              <a:t>Lower the complexity of the virtual world</a:t>
            </a:r>
          </a:p>
          <a:p>
            <a:pPr marL="457200" indent="-457200">
              <a:spcBef>
                <a:spcPts val="2133"/>
              </a:spcBef>
              <a:buFont typeface="+mj-lt"/>
              <a:buAutoNum type="arabicPeriod"/>
            </a:pPr>
            <a:r>
              <a:rPr lang="en" sz="2400" dirty="0">
                <a:latin typeface="Lato" panose="020F0502020204030203"/>
              </a:rPr>
              <a:t>Improve rendering pipeline performance</a:t>
            </a:r>
          </a:p>
          <a:p>
            <a:pPr marL="457200" indent="-457200">
              <a:spcBef>
                <a:spcPts val="2133"/>
              </a:spcBef>
              <a:buFont typeface="+mj-lt"/>
              <a:buAutoNum type="arabicPeriod"/>
            </a:pPr>
            <a:r>
              <a:rPr lang="en" sz="2400" dirty="0">
                <a:latin typeface="Lato" panose="020F0502020204030203"/>
              </a:rPr>
              <a:t>Remove delays along the path from the rendered images to switching pixels</a:t>
            </a:r>
          </a:p>
          <a:p>
            <a:pPr marL="457200" indent="-457200">
              <a:spcBef>
                <a:spcPts val="2133"/>
              </a:spcBef>
              <a:buFont typeface="+mj-lt"/>
              <a:buAutoNum type="arabicPeriod"/>
            </a:pPr>
            <a:r>
              <a:rPr lang="en" sz="2400" dirty="0">
                <a:latin typeface="Lato" panose="020F0502020204030203"/>
              </a:rPr>
              <a:t>Use prediction to estimate future viewpoints and world states</a:t>
            </a:r>
          </a:p>
          <a:p>
            <a:pPr marL="457200" indent="-457200">
              <a:spcBef>
                <a:spcPts val="2133"/>
              </a:spcBef>
              <a:buFont typeface="+mj-lt"/>
              <a:buAutoNum type="arabicPeriod"/>
            </a:pPr>
            <a:r>
              <a:rPr lang="en" sz="2400" dirty="0">
                <a:latin typeface="Lato" panose="020F0502020204030203"/>
              </a:rPr>
              <a:t>Distort the rendered image to compensate for last-moment viewpoint error</a:t>
            </a:r>
            <a:endParaRPr sz="2400" dirty="0"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3532290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/>
              </a:rPr>
              <a:t>Latency </a:t>
            </a:r>
            <a:r>
              <a:rPr lang="en-US" dirty="0">
                <a:latin typeface="Lato" panose="020F0502020204030203"/>
              </a:rPr>
              <a:t>by Example</a:t>
            </a:r>
            <a:endParaRPr dirty="0">
              <a:latin typeface="Lato" panose="020F0502020204030203"/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dirty="0">
                <a:latin typeface="Lato" panose="020F0502020204030203"/>
              </a:rPr>
              <a:t>Let d = 40 </a:t>
            </a:r>
            <a:r>
              <a:rPr lang="en-US" dirty="0">
                <a:latin typeface="Lato" panose="020F0502020204030203"/>
              </a:rPr>
              <a:t>be the </a:t>
            </a:r>
            <a:r>
              <a:rPr lang="en" dirty="0">
                <a:latin typeface="Lato" panose="020F0502020204030203"/>
              </a:rPr>
              <a:t>pixels per degree (</a:t>
            </a:r>
            <a:r>
              <a:rPr lang="en-US" dirty="0">
                <a:latin typeface="Lato" panose="020F0502020204030203"/>
              </a:rPr>
              <a:t>pixel density) in the HMD</a:t>
            </a:r>
            <a:br>
              <a:rPr lang="en-US" dirty="0">
                <a:latin typeface="Lato" panose="020F0502020204030203"/>
              </a:rPr>
            </a:br>
            <a:r>
              <a:rPr lang="en-US" dirty="0">
                <a:latin typeface="Lato" panose="020F0502020204030203"/>
              </a:rPr>
              <a:t>Let </a:t>
            </a:r>
            <a:r>
              <a:rPr lang="en" dirty="0">
                <a:latin typeface="Lato" panose="020F0502020204030203"/>
              </a:rPr>
              <a:t>ω = 50</a:t>
            </a:r>
            <a:r>
              <a:rPr lang="en" baseline="30000" dirty="0">
                <a:latin typeface="Lato" panose="020F0502020204030203"/>
              </a:rPr>
              <a:t>०</a:t>
            </a:r>
            <a:r>
              <a:rPr lang="en" dirty="0">
                <a:latin typeface="Lato" panose="020F0502020204030203"/>
              </a:rPr>
              <a:t>/s </a:t>
            </a:r>
            <a:r>
              <a:rPr lang="en-US" dirty="0">
                <a:latin typeface="Lato" panose="020F0502020204030203"/>
              </a:rPr>
              <a:t>be the angular velocity of the head</a:t>
            </a:r>
            <a:r>
              <a:rPr lang="en" dirty="0">
                <a:latin typeface="Lato" panose="020F0502020204030203"/>
              </a:rPr>
              <a:t>,</a:t>
            </a: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dirty="0">
                <a:latin typeface="Lato" panose="020F0502020204030203"/>
              </a:rPr>
              <a:t>Let the latency l = 0.02 s </a:t>
            </a:r>
            <a:r>
              <a:rPr lang="en-US" dirty="0">
                <a:latin typeface="Lato" panose="020F0502020204030203"/>
              </a:rPr>
              <a:t>be the time to update the display</a:t>
            </a: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-US" dirty="0">
                <a:latin typeface="Lato" panose="020F0502020204030203"/>
              </a:rPr>
              <a:t>How wrong is the image before the update can occur?</a:t>
            </a: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-US" dirty="0">
                <a:latin typeface="Lato" panose="020F0502020204030203"/>
              </a:rPr>
              <a:t>d</a:t>
            </a:r>
            <a:r>
              <a:rPr lang="en" dirty="0">
                <a:latin typeface="Lato" panose="020F0502020204030203"/>
              </a:rPr>
              <a:t> ω </a:t>
            </a:r>
            <a:r>
              <a:rPr lang="en-US" dirty="0">
                <a:latin typeface="Lato" panose="020F0502020204030203"/>
              </a:rPr>
              <a:t>l = 4 </a:t>
            </a:r>
            <a:r>
              <a:rPr lang="en" dirty="0">
                <a:latin typeface="Lato" panose="020F0502020204030203"/>
              </a:rPr>
              <a:t>  </a:t>
            </a:r>
            <a:r>
              <a:rPr lang="en-US" dirty="0">
                <a:latin typeface="Lato" panose="020F0502020204030203"/>
              </a:rPr>
              <a:t>tells us the image is off by 4 pixels</a:t>
            </a:r>
            <a:br>
              <a:rPr lang="en" dirty="0">
                <a:latin typeface="Lato" panose="020F0502020204030203"/>
              </a:rPr>
            </a:br>
            <a:endParaRPr dirty="0">
              <a:latin typeface="Lato" panose="020F0502020204030203"/>
            </a:endParaRP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dirty="0">
                <a:latin typeface="Lato" panose="020F0502020204030203"/>
              </a:rPr>
              <a:t>Does a perfect system exist?</a:t>
            </a:r>
            <a:endParaRPr dirty="0">
              <a:latin typeface="Lato" panose="020F0502020204030203"/>
            </a:endParaRP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dirty="0">
                <a:latin typeface="Lato" panose="020F0502020204030203"/>
              </a:rPr>
              <a:t>Historical problems: The perfect system is impossible</a:t>
            </a:r>
            <a:endParaRPr dirty="0">
              <a:latin typeface="Lato" panose="020F0502020204030203"/>
            </a:endParaRP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dirty="0">
                <a:latin typeface="Lato" panose="020F0502020204030203"/>
              </a:rPr>
              <a:t>Variable latency are even worse due to the inability to adapt. People are used to 60 FPS.</a:t>
            </a:r>
            <a:endParaRPr dirty="0"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545704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67732"/>
            <a:r>
              <a:rPr lang="en" dirty="0">
                <a:latin typeface="Lato" panose="020F0502020204030203" pitchFamily="34" charset="0"/>
              </a:rPr>
              <a:t>Simplify the </a:t>
            </a:r>
            <a:r>
              <a:rPr lang="en-US" dirty="0">
                <a:latin typeface="Lato" panose="020F0502020204030203" pitchFamily="34" charset="0"/>
              </a:rPr>
              <a:t>V</a:t>
            </a:r>
            <a:r>
              <a:rPr lang="en" dirty="0">
                <a:latin typeface="Lato" panose="020F0502020204030203" pitchFamily="34" charset="0"/>
              </a:rPr>
              <a:t>irtual World</a:t>
            </a:r>
            <a:endParaRPr dirty="0">
              <a:latin typeface="Lato" panose="020F0502020204030203" pitchFamily="34" charset="0"/>
            </a:endParaRPr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152396" indent="0">
              <a:lnSpc>
                <a:spcPct val="200000"/>
              </a:lnSpc>
              <a:buClr>
                <a:srgbClr val="FFFFFF"/>
              </a:buClr>
              <a:buNone/>
            </a:pPr>
            <a:r>
              <a:rPr lang="en-US" dirty="0"/>
              <a:t>Generate Levels-of-Detail using </a:t>
            </a:r>
            <a:r>
              <a:rPr lang="en" dirty="0"/>
              <a:t>mesh simplification algorithms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lang="en" dirty="0"/>
          </a:p>
          <a:p>
            <a:pPr marL="152396" indent="0">
              <a:lnSpc>
                <a:spcPct val="200000"/>
              </a:lnSpc>
              <a:buClr>
                <a:srgbClr val="FFFFFF"/>
              </a:buClr>
              <a:buNone/>
            </a:pPr>
            <a:br>
              <a:rPr lang="en" dirty="0"/>
            </a:br>
            <a:r>
              <a:rPr lang="en" dirty="0"/>
              <a:t>Render far-away objects using coarse</a:t>
            </a:r>
            <a:r>
              <a:rPr lang="en-US" dirty="0"/>
              <a:t>r mesh</a:t>
            </a:r>
            <a:endParaRPr dirty="0"/>
          </a:p>
          <a:p>
            <a:pPr marL="0" indent="0">
              <a:lnSpc>
                <a:spcPct val="200000"/>
              </a:lnSpc>
              <a:spcBef>
                <a:spcPts val="2133"/>
              </a:spcBef>
              <a:buNone/>
            </a:pPr>
            <a:endParaRPr dirty="0"/>
          </a:p>
          <a:p>
            <a:pPr marL="0" indent="0">
              <a:lnSpc>
                <a:spcPct val="200000"/>
              </a:lnSpc>
              <a:spcBef>
                <a:spcPts val="2133"/>
              </a:spcBef>
              <a:buNone/>
            </a:pPr>
            <a:endParaRPr dirty="0"/>
          </a:p>
          <a:p>
            <a:pPr marL="0" indent="0">
              <a:lnSpc>
                <a:spcPct val="200000"/>
              </a:lnSpc>
              <a:spcBef>
                <a:spcPts val="2133"/>
              </a:spcBef>
              <a:buNone/>
            </a:pPr>
            <a:endParaRPr dirty="0"/>
          </a:p>
          <a:p>
            <a:pPr>
              <a:lnSpc>
                <a:spcPct val="200000"/>
              </a:lnSpc>
              <a:spcBef>
                <a:spcPts val="2133"/>
              </a:spcBef>
              <a:buClr>
                <a:srgbClr val="FFFFFF"/>
              </a:buClr>
            </a:pPr>
            <a:r>
              <a:rPr lang="en" dirty="0">
                <a:solidFill>
                  <a:srgbClr val="FFFFFF"/>
                </a:solidFill>
              </a:rPr>
              <a:t>Lower the computational demands on the VWG (Virtual World Generator)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0109" y="2348917"/>
            <a:ext cx="5517429" cy="36267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0606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42219-3144-4AFC-A4E9-1DCFB5540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LODS in Unity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74C7C2-02D3-40AB-B554-7114A4B68B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Unity has tools to setup and use LODs</a:t>
            </a:r>
          </a:p>
        </p:txBody>
      </p:sp>
      <p:pic>
        <p:nvPicPr>
          <p:cNvPr id="4" name="Online Media 3" title="MAKE YOUR GAME RUN SMOOTH - Unity LOD Tutorial">
            <a:hlinkClick r:id="" action="ppaction://media"/>
            <a:extLst>
              <a:ext uri="{FF2B5EF4-FFF2-40B4-BE49-F238E27FC236}">
                <a16:creationId xmlns:a16="http://schemas.microsoft.com/office/drawing/2014/main" id="{D352B0B7-6D96-4916-A156-01C917E5DE5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67281" y="2146396"/>
            <a:ext cx="7930393" cy="446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81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EAF18-D3BD-400F-8F2A-A155F6213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 panose="020F0502020204030203"/>
              </a:rPr>
              <a:t>Parallel Rendering of Stereo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94382C-FC22-47E7-8D92-09BA1D5D4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988" y="1919629"/>
            <a:ext cx="7668761" cy="324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32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9D54B-8B1D-458D-B0D3-0D845D11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 panose="020F0502020204030203"/>
              </a:rPr>
              <a:t>NVIDIA SLI for VR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E8471-BF93-4BEF-B758-098ED2F38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5" y="1646225"/>
            <a:ext cx="4491153" cy="25574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3C0460-DC94-4E21-ADED-AD157592A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636" y="1646226"/>
            <a:ext cx="4532738" cy="255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164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sz="3600" dirty="0">
                <a:latin typeface="Lato" panose="020F0502020204030203"/>
              </a:rPr>
              <a:t>Optimizing Rendering for Image Warping</a:t>
            </a:r>
            <a:endParaRPr sz="3600" dirty="0">
              <a:latin typeface="Lato" panose="020F0502020204030203"/>
            </a:endParaRPr>
          </a:p>
        </p:txBody>
      </p:sp>
      <p:sp>
        <p:nvSpPr>
          <p:cNvPr id="178" name="Google Shape;178;p3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64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>
                <a:solidFill>
                  <a:srgbClr val="FFFFFF"/>
                </a:solidFill>
              </a:rPr>
              <a:t>Current Approach. Optimization: Multi-resolution shading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1313" y="1536633"/>
            <a:ext cx="4949504" cy="228874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458E2B-791A-4734-8421-F58D6CA93CAD}"/>
              </a:ext>
            </a:extLst>
          </p:cNvPr>
          <p:cNvSpPr txBox="1"/>
          <p:nvPr/>
        </p:nvSpPr>
        <p:spPr>
          <a:xfrm>
            <a:off x="1124125" y="4504888"/>
            <a:ext cx="9756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you think of any rendering optimization we could do given that we know images will be warped?</a:t>
            </a:r>
          </a:p>
          <a:p>
            <a:endParaRPr lang="en-US" dirty="0"/>
          </a:p>
          <a:p>
            <a:r>
              <a:rPr lang="en-US" dirty="0"/>
              <a:t>What parts of the image could be rendered at a lower resolution?</a:t>
            </a:r>
          </a:p>
        </p:txBody>
      </p:sp>
    </p:spTree>
    <p:extLst>
      <p:ext uri="{BB962C8B-B14F-4D97-AF65-F5344CB8AC3E}">
        <p14:creationId xmlns:p14="http://schemas.microsoft.com/office/powerpoint/2010/main" val="1895699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sz="3600" dirty="0">
                <a:latin typeface="Lato" panose="020F0502020204030203"/>
              </a:rPr>
              <a:t>Optimizing Rendering for Image Warping</a:t>
            </a:r>
            <a:endParaRPr sz="3600" dirty="0">
              <a:latin typeface="Lato" panose="020F0502020204030203"/>
            </a:endParaRPr>
          </a:p>
        </p:txBody>
      </p:sp>
      <p:sp>
        <p:nvSpPr>
          <p:cNvPr id="178" name="Google Shape;178;p3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64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>
                <a:solidFill>
                  <a:srgbClr val="FFFFFF"/>
                </a:solidFill>
              </a:rPr>
              <a:t>Current Approach. Optimization: Multi-resolution shading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458E2B-791A-4734-8421-F58D6CA93CAD}"/>
              </a:ext>
            </a:extLst>
          </p:cNvPr>
          <p:cNvSpPr txBox="1"/>
          <p:nvPr/>
        </p:nvSpPr>
        <p:spPr>
          <a:xfrm>
            <a:off x="5259896" y="4398037"/>
            <a:ext cx="6845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NVIDIA Multi-resolution Shading breaks up view volume into pieces.</a:t>
            </a:r>
          </a:p>
          <a:p>
            <a:endParaRPr lang="en-US" dirty="0"/>
          </a:p>
          <a:p>
            <a:r>
              <a:rPr lang="en-US" dirty="0"/>
              <a:t>Renders the warped areas at lower resolution.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61E41B-A319-40B6-B98E-35B8E052D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567" y="2053253"/>
            <a:ext cx="3456614" cy="19203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AA3597-FAE8-4EDF-8A8A-83196B5A7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934" y="1885086"/>
            <a:ext cx="5076713" cy="238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07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415600" y="152996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 pitchFamily="34" charset="0"/>
              </a:rPr>
              <a:t>Image</a:t>
            </a:r>
            <a:r>
              <a:rPr lang="en-US" dirty="0">
                <a:latin typeface="Lato" panose="020F0502020204030203" pitchFamily="34" charset="0"/>
              </a:rPr>
              <a:t>s</a:t>
            </a:r>
            <a:r>
              <a:rPr lang="en" dirty="0">
                <a:latin typeface="Lato" panose="020F0502020204030203" pitchFamily="34" charset="0"/>
              </a:rPr>
              <a:t> </a:t>
            </a:r>
            <a:r>
              <a:rPr lang="en-US" dirty="0">
                <a:latin typeface="Lato" panose="020F0502020204030203" pitchFamily="34" charset="0"/>
              </a:rPr>
              <a:t>Tearing</a:t>
            </a:r>
            <a:endParaRPr dirty="0">
              <a:latin typeface="Lato" panose="020F0502020204030203" pitchFamily="34" charset="0"/>
            </a:endParaRPr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200000"/>
              </a:lnSpc>
              <a:spcAft>
                <a:spcPts val="2133"/>
              </a:spcAft>
              <a:buNone/>
            </a:pPr>
            <a:r>
              <a:rPr lang="en">
                <a:solidFill>
                  <a:srgbClr val="FFFFFF"/>
                </a:solidFill>
              </a:rPr>
              <a:t>Problem: Tearing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94" name="Google Shape;94;p19"/>
          <p:cNvPicPr preferRelativeResize="0"/>
          <p:nvPr/>
        </p:nvPicPr>
        <p:blipFill rotWithShape="1">
          <a:blip r:embed="rId3">
            <a:alphaModFix/>
          </a:blip>
          <a:srcRect b="1758"/>
          <a:stretch/>
        </p:blipFill>
        <p:spPr>
          <a:xfrm>
            <a:off x="2426222" y="2102265"/>
            <a:ext cx="4974436" cy="275414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/>
        </p:nvSpPr>
        <p:spPr>
          <a:xfrm>
            <a:off x="415600" y="1123275"/>
            <a:ext cx="11280107" cy="3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400" dirty="0"/>
              <a:t>Historically, CRTs required a </a:t>
            </a:r>
            <a:r>
              <a:rPr lang="en" sz="2400" dirty="0"/>
              <a:t>Vertical Blanking </a:t>
            </a:r>
            <a:r>
              <a:rPr lang="en-US" sz="2400" dirty="0"/>
              <a:t>Interval</a:t>
            </a:r>
          </a:p>
          <a:p>
            <a:r>
              <a:rPr lang="en-US" sz="2400" dirty="0"/>
              <a:t>Electron beam turned off as the gun was repositioned from bottom-right to top-left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In a single frame buffer systems it’s the time during which you can write to the buffer</a:t>
            </a:r>
            <a:r>
              <a:rPr lang="en" sz="2400" dirty="0"/>
              <a:t> </a:t>
            </a:r>
          </a:p>
          <a:p>
            <a:r>
              <a:rPr lang="en" sz="2400" dirty="0"/>
              <a:t>If the buffer content</a:t>
            </a:r>
            <a:r>
              <a:rPr lang="en-US" sz="2400" dirty="0"/>
              <a:t>s change during scan-out, you get tearing</a:t>
            </a:r>
            <a:endParaRPr lang="en" sz="2400" dirty="0"/>
          </a:p>
          <a:p>
            <a:endParaRPr sz="2400" dirty="0"/>
          </a:p>
          <a:p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331309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 pitchFamily="34" charset="0"/>
              </a:rPr>
              <a:t>Aliasing </a:t>
            </a:r>
            <a:r>
              <a:rPr lang="en-US" dirty="0">
                <a:latin typeface="Lato" panose="020F0502020204030203" pitchFamily="34" charset="0"/>
              </a:rPr>
              <a:t>and</a:t>
            </a:r>
            <a:r>
              <a:rPr lang="en" dirty="0">
                <a:latin typeface="Lato" panose="020F0502020204030203" pitchFamily="34" charset="0"/>
              </a:rPr>
              <a:t> Anti-aliasing</a:t>
            </a:r>
            <a:endParaRPr dirty="0">
              <a:latin typeface="Lato" panose="020F0502020204030203" pitchFamily="34" charset="0"/>
            </a:endParaRPr>
          </a:p>
        </p:txBody>
      </p:sp>
      <p:sp>
        <p:nvSpPr>
          <p:cNvPr id="157" name="Google Shape;157;p27"/>
          <p:cNvSpPr txBox="1"/>
          <p:nvPr/>
        </p:nvSpPr>
        <p:spPr>
          <a:xfrm>
            <a:off x="5565860" y="1310734"/>
            <a:ext cx="6542234" cy="51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dirty="0"/>
              <a:t>R</a:t>
            </a:r>
            <a:r>
              <a:rPr lang="en-US" sz="2000" dirty="0" err="1"/>
              <a:t>asterization</a:t>
            </a:r>
            <a:r>
              <a:rPr lang="en-US" sz="2000" dirty="0"/>
              <a:t> can result in “jaggies”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Each pixel is either on or off</a:t>
            </a:r>
          </a:p>
          <a:p>
            <a:endParaRPr lang="en-US" sz="2000" dirty="0"/>
          </a:p>
          <a:p>
            <a:r>
              <a:rPr lang="en-US" sz="2000" dirty="0"/>
              <a:t>When animated, jaggies become “crawlies”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More noticeable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More significant issue for VR than generic 3D graphics</a:t>
            </a:r>
            <a:endParaRPr sz="2000" dirty="0"/>
          </a:p>
          <a:p>
            <a:endParaRPr sz="2000" dirty="0"/>
          </a:p>
          <a:p>
            <a:r>
              <a:rPr lang="en" sz="2000" dirty="0"/>
              <a:t>Solve/reduce aliasing by multi-sampling.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000" dirty="0"/>
              <a:t> E.g. mix the pixels at the border of edge/non-edge region</a:t>
            </a:r>
            <a:endParaRPr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D93D8E-C4F7-4CE0-B3C8-FAEC70092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85" y="1533107"/>
            <a:ext cx="4474556" cy="24785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244329-7D02-47C6-A4F0-A7EB1549C862}"/>
              </a:ext>
            </a:extLst>
          </p:cNvPr>
          <p:cNvSpPr txBox="1"/>
          <p:nvPr/>
        </p:nvSpPr>
        <p:spPr>
          <a:xfrm>
            <a:off x="482885" y="4003157"/>
            <a:ext cx="5008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sample per pixel        4spp                  8spp</a:t>
            </a:r>
          </a:p>
        </p:txBody>
      </p:sp>
    </p:spTree>
    <p:extLst>
      <p:ext uri="{BB962C8B-B14F-4D97-AF65-F5344CB8AC3E}">
        <p14:creationId xmlns:p14="http://schemas.microsoft.com/office/powerpoint/2010/main" val="3650659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/>
              </a:rPr>
              <a:t>Solutions to </a:t>
            </a:r>
            <a:r>
              <a:rPr lang="en-US" dirty="0">
                <a:latin typeface="Lato" panose="020F0502020204030203"/>
              </a:rPr>
              <a:t>T</a:t>
            </a:r>
            <a:r>
              <a:rPr lang="en" dirty="0">
                <a:latin typeface="Lato" panose="020F0502020204030203"/>
              </a:rPr>
              <a:t>earing</a:t>
            </a:r>
            <a:endParaRPr dirty="0">
              <a:latin typeface="Lato" panose="020F0502020204030203"/>
            </a:endParaRPr>
          </a:p>
        </p:txBody>
      </p:sp>
      <p:sp>
        <p:nvSpPr>
          <p:cNvPr id="101" name="Google Shape;101;p20"/>
          <p:cNvSpPr txBox="1">
            <a:spLocks noGrp="1"/>
          </p:cNvSpPr>
          <p:nvPr>
            <p:ph type="body" idx="1"/>
          </p:nvPr>
        </p:nvSpPr>
        <p:spPr>
          <a:xfrm>
            <a:off x="101274" y="1536633"/>
            <a:ext cx="5394651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152396" indent="0">
              <a:lnSpc>
                <a:spcPct val="200000"/>
              </a:lnSpc>
              <a:buNone/>
            </a:pPr>
            <a:r>
              <a:rPr lang="en" sz="1800" dirty="0">
                <a:latin typeface="Lato" panose="020F0502020204030203" pitchFamily="34" charset="0"/>
              </a:rPr>
              <a:t>Buffering: </a:t>
            </a:r>
            <a:br>
              <a:rPr lang="en" sz="1800" dirty="0">
                <a:latin typeface="Lato" panose="020F0502020204030203" pitchFamily="34" charset="0"/>
              </a:rPr>
            </a:br>
            <a:r>
              <a:rPr lang="en-US" sz="1800" dirty="0">
                <a:latin typeface="Lato" panose="020F0502020204030203" pitchFamily="34" charset="0"/>
              </a:rPr>
              <a:t>L</a:t>
            </a:r>
            <a:r>
              <a:rPr lang="en" sz="1800" dirty="0">
                <a:latin typeface="Lato" panose="020F0502020204030203" pitchFamily="34" charset="0"/>
              </a:rPr>
              <a:t>oad frames into </a:t>
            </a:r>
            <a:r>
              <a:rPr lang="en-US" sz="1800" dirty="0">
                <a:latin typeface="Lato" panose="020F0502020204030203" pitchFamily="34" charset="0"/>
              </a:rPr>
              <a:t>buffer </a:t>
            </a:r>
            <a:r>
              <a:rPr lang="en" sz="1800" dirty="0">
                <a:latin typeface="Lato" panose="020F0502020204030203" pitchFamily="34" charset="0"/>
              </a:rPr>
              <a:t>not being scanned </a:t>
            </a:r>
            <a:br>
              <a:rPr lang="en-US" sz="1800" dirty="0">
                <a:latin typeface="Lato" panose="020F0502020204030203" pitchFamily="34" charset="0"/>
              </a:rPr>
            </a:br>
            <a:r>
              <a:rPr lang="en-US" sz="1800" dirty="0">
                <a:latin typeface="Lato" panose="020F0502020204030203" pitchFamily="34" charset="0"/>
              </a:rPr>
              <a:t>What implication does this have for VR?</a:t>
            </a:r>
          </a:p>
          <a:p>
            <a:pPr marL="152396" indent="0">
              <a:lnSpc>
                <a:spcPct val="200000"/>
              </a:lnSpc>
              <a:buClr>
                <a:srgbClr val="FFFFFF"/>
              </a:buClr>
              <a:buNone/>
            </a:pPr>
            <a:endParaRPr lang="en-US" sz="1800" dirty="0">
              <a:latin typeface="Lato" panose="020F0502020204030203" pitchFamily="34" charset="0"/>
            </a:endParaRPr>
          </a:p>
          <a:p>
            <a:pPr marL="152396" indent="0">
              <a:lnSpc>
                <a:spcPct val="200000"/>
              </a:lnSpc>
              <a:buClr>
                <a:srgbClr val="FFFFFF"/>
              </a:buClr>
              <a:buNone/>
            </a:pPr>
            <a:r>
              <a:rPr lang="en-US" sz="1800" dirty="0">
                <a:latin typeface="Lato" panose="020F0502020204030203" pitchFamily="34" charset="0"/>
              </a:rPr>
              <a:t>Better solution would be</a:t>
            </a:r>
          </a:p>
          <a:p>
            <a:pPr marL="495296" indent="-342900">
              <a:lnSpc>
                <a:spcPct val="200000"/>
              </a:lnSpc>
              <a:buClr>
                <a:srgbClr val="FFFFFF"/>
              </a:buClr>
              <a:buFont typeface="+mj-lt"/>
              <a:buAutoNum type="arabicPeriod"/>
            </a:pPr>
            <a:r>
              <a:rPr lang="en-US" sz="1800" dirty="0">
                <a:latin typeface="Lato" panose="020F0502020204030203" pitchFamily="34" charset="0"/>
              </a:rPr>
              <a:t>Simultaneous pixel update</a:t>
            </a:r>
          </a:p>
          <a:p>
            <a:pPr marL="495296" indent="-342900">
              <a:lnSpc>
                <a:spcPct val="200000"/>
              </a:lnSpc>
              <a:buClr>
                <a:srgbClr val="FFFFFF"/>
              </a:buClr>
              <a:buFont typeface="+mj-lt"/>
              <a:buAutoNum type="arabicPeriod"/>
            </a:pPr>
            <a:r>
              <a:rPr lang="en-US" sz="1800" dirty="0">
                <a:latin typeface="Lato" panose="020F0502020204030203" pitchFamily="34" charset="0"/>
              </a:rPr>
              <a:t>Fast pixel switching (e.g. OLED display)</a:t>
            </a:r>
            <a:endParaRPr sz="1800" dirty="0">
              <a:latin typeface="Lato" panose="020F050202020403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6B2FE6-F7C8-471F-A821-D34528342B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447"/>
          <a:stretch/>
        </p:blipFill>
        <p:spPr>
          <a:xfrm>
            <a:off x="5344318" y="1356967"/>
            <a:ext cx="6553768" cy="226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02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 pitchFamily="34" charset="0"/>
              </a:rPr>
              <a:t>Accomodating Lat</a:t>
            </a:r>
            <a:r>
              <a:rPr lang="en-US" dirty="0" err="1">
                <a:latin typeface="Lato" panose="020F0502020204030203" pitchFamily="34" charset="0"/>
              </a:rPr>
              <a:t>ency</a:t>
            </a:r>
            <a:r>
              <a:rPr lang="en-US" dirty="0">
                <a:latin typeface="Lato" panose="020F0502020204030203" pitchFamily="34" charset="0"/>
              </a:rPr>
              <a:t>: </a:t>
            </a:r>
            <a:r>
              <a:rPr lang="en" dirty="0">
                <a:latin typeface="Lato" panose="020F0502020204030203" pitchFamily="34" charset="0"/>
              </a:rPr>
              <a:t>Prediction</a:t>
            </a:r>
            <a:endParaRPr dirty="0">
              <a:latin typeface="Lato" panose="020F0502020204030203" pitchFamily="34" charset="0"/>
            </a:endParaRPr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" dirty="0">
                <a:solidFill>
                  <a:srgbClr val="FFFFFF"/>
                </a:solidFill>
              </a:rPr>
              <a:t>   </a:t>
            </a:r>
            <a:r>
              <a:rPr lang="en" dirty="0">
                <a:latin typeface="Lato" panose="020F0502020204030203" pitchFamily="34" charset="0"/>
              </a:rPr>
              <a:t>Three questions:</a:t>
            </a:r>
            <a:endParaRPr dirty="0">
              <a:latin typeface="Lato" panose="020F0502020204030203" pitchFamily="34" charset="0"/>
            </a:endParaRPr>
          </a:p>
          <a:p>
            <a:pPr marL="0" indent="609585">
              <a:lnSpc>
                <a:spcPct val="200000"/>
              </a:lnSpc>
              <a:spcBef>
                <a:spcPts val="2133"/>
              </a:spcBef>
              <a:buNone/>
            </a:pPr>
            <a:r>
              <a:rPr lang="en" sz="2400" dirty="0">
                <a:latin typeface="Lato" panose="020F0502020204030203" pitchFamily="34" charset="0"/>
              </a:rPr>
              <a:t>1. At what future time will the pixels be switched to the next image?</a:t>
            </a:r>
            <a:endParaRPr sz="2400" dirty="0">
              <a:latin typeface="Lato" panose="020F0502020204030203" pitchFamily="34" charset="0"/>
            </a:endParaRPr>
          </a:p>
          <a:p>
            <a:pPr marL="0" indent="609585">
              <a:lnSpc>
                <a:spcPct val="200000"/>
              </a:lnSpc>
              <a:spcBef>
                <a:spcPts val="2133"/>
              </a:spcBef>
              <a:buNone/>
            </a:pPr>
            <a:r>
              <a:rPr lang="en" sz="2400" dirty="0">
                <a:latin typeface="Lato" panose="020F0502020204030203" pitchFamily="34" charset="0"/>
              </a:rPr>
              <a:t>2. Where are the objects (position &amp; orientation) at that time?</a:t>
            </a:r>
            <a:endParaRPr sz="2400" dirty="0">
              <a:latin typeface="Lato" panose="020F0502020204030203" pitchFamily="34" charset="0"/>
            </a:endParaRPr>
          </a:p>
          <a:p>
            <a:pPr marL="0" indent="609585">
              <a:lnSpc>
                <a:spcPct val="200000"/>
              </a:lnSpc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2400" dirty="0">
                <a:latin typeface="Lato" panose="020F0502020204030203" pitchFamily="34" charset="0"/>
              </a:rPr>
              <a:t>3. Where will the user be looking at that time?</a:t>
            </a:r>
            <a:endParaRPr sz="24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250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 pitchFamily="34" charset="0"/>
              </a:rPr>
              <a:t>Render the </a:t>
            </a:r>
            <a:r>
              <a:rPr lang="en-US" dirty="0">
                <a:latin typeface="Lato" panose="020F0502020204030203" pitchFamily="34" charset="0"/>
              </a:rPr>
              <a:t>F</a:t>
            </a:r>
            <a:r>
              <a:rPr lang="en" dirty="0">
                <a:latin typeface="Lato" panose="020F0502020204030203" pitchFamily="34" charset="0"/>
              </a:rPr>
              <a:t>uture</a:t>
            </a:r>
            <a:endParaRPr dirty="0">
              <a:latin typeface="Lato" panose="020F0502020204030203" pitchFamily="34" charset="0"/>
            </a:endParaRPr>
          </a:p>
        </p:txBody>
      </p:sp>
      <p:sp>
        <p:nvSpPr>
          <p:cNvPr id="120" name="Google Shape;120;p2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" sz="1867" dirty="0">
                <a:latin typeface="Lato" panose="020F0502020204030203" pitchFamily="34" charset="0"/>
              </a:rPr>
              <a:t>Suppose we already know </a:t>
            </a:r>
            <a:r>
              <a:rPr lang="en-US" sz="1867" dirty="0">
                <a:latin typeface="Lato" panose="020F0502020204030203" pitchFamily="34" charset="0"/>
              </a:rPr>
              <a:t>state of the viewer and world and </a:t>
            </a:r>
            <a:r>
              <a:rPr lang="en" sz="1867" dirty="0">
                <a:latin typeface="Lato" panose="020F0502020204030203" pitchFamily="34" charset="0"/>
              </a:rPr>
              <a:t>time when pixels will be switched t</a:t>
            </a:r>
            <a:r>
              <a:rPr lang="en" sz="1867" baseline="-25000" dirty="0">
                <a:latin typeface="Lato" panose="020F0502020204030203" pitchFamily="34" charset="0"/>
              </a:rPr>
              <a:t>s</a:t>
            </a:r>
            <a:endParaRPr sz="1867" dirty="0">
              <a:latin typeface="Lato" panose="020F0502020204030203" pitchFamily="34" charset="0"/>
            </a:endParaRPr>
          </a:p>
          <a:p>
            <a:pPr marL="0" indent="0">
              <a:lnSpc>
                <a:spcPct val="200000"/>
              </a:lnSpc>
              <a:spcBef>
                <a:spcPts val="2133"/>
              </a:spcBef>
              <a:buNone/>
            </a:pPr>
            <a:r>
              <a:rPr lang="en" sz="1867" dirty="0">
                <a:latin typeface="Lato" panose="020F0502020204030203" pitchFamily="34" charset="0"/>
              </a:rPr>
              <a:t>Ask the VWG to produce a frame for time t</a:t>
            </a:r>
            <a:r>
              <a:rPr lang="en" sz="1867" baseline="-25000" dirty="0">
                <a:latin typeface="Lato" panose="020F0502020204030203" pitchFamily="34" charset="0"/>
              </a:rPr>
              <a:t>s</a:t>
            </a:r>
            <a:r>
              <a:rPr lang="en" sz="1867" dirty="0">
                <a:latin typeface="Lato" panose="020F0502020204030203" pitchFamily="34" charset="0"/>
              </a:rPr>
              <a:t> and then perform visual rendering for the viewport </a:t>
            </a:r>
            <a:r>
              <a:rPr lang="en" sz="1867" i="1" dirty="0">
                <a:latin typeface="Lato" panose="020F0502020204030203" pitchFamily="34" charset="0"/>
              </a:rPr>
              <a:t>at time t</a:t>
            </a:r>
            <a:r>
              <a:rPr lang="en" sz="1867" i="1" baseline="-25000" dirty="0">
                <a:latin typeface="Lato" panose="020F0502020204030203" pitchFamily="34" charset="0"/>
              </a:rPr>
              <a:t>s</a:t>
            </a:r>
            <a:r>
              <a:rPr lang="en" sz="1867" dirty="0">
                <a:latin typeface="Lato" panose="020F0502020204030203" pitchFamily="34" charset="0"/>
              </a:rPr>
              <a:t>.</a:t>
            </a:r>
          </a:p>
          <a:p>
            <a:pPr marL="0" indent="0">
              <a:lnSpc>
                <a:spcPct val="200000"/>
              </a:lnSpc>
              <a:spcBef>
                <a:spcPts val="2133"/>
              </a:spcBef>
              <a:buNone/>
            </a:pPr>
            <a:r>
              <a:rPr lang="en" sz="1867" dirty="0">
                <a:latin typeface="Lato" panose="020F0502020204030203" pitchFamily="34" charset="0"/>
              </a:rPr>
              <a:t>Zero effective latency</a:t>
            </a:r>
          </a:p>
          <a:p>
            <a:pPr marL="0" indent="0">
              <a:lnSpc>
                <a:spcPct val="200000"/>
              </a:lnSpc>
              <a:spcBef>
                <a:spcPts val="2133"/>
              </a:spcBef>
              <a:buNone/>
            </a:pPr>
            <a:r>
              <a:rPr lang="en" sz="1867" dirty="0">
                <a:latin typeface="Lato" panose="020F0502020204030203" pitchFamily="34" charset="0"/>
              </a:rPr>
              <a:t>Unrealist</a:t>
            </a:r>
            <a:r>
              <a:rPr lang="en-US" sz="1867" dirty="0" err="1">
                <a:latin typeface="Lato" panose="020F0502020204030203" pitchFamily="34" charset="0"/>
              </a:rPr>
              <a:t>ic</a:t>
            </a:r>
            <a:r>
              <a:rPr lang="en-US" sz="1867" dirty="0">
                <a:latin typeface="Lato" panose="020F0502020204030203" pitchFamily="34" charset="0"/>
              </a:rPr>
              <a:t>…but maybe more doable than you think </a:t>
            </a:r>
            <a:endParaRPr sz="1867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310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 pitchFamily="34" charset="0"/>
              </a:rPr>
              <a:t>Predicting </a:t>
            </a:r>
            <a:r>
              <a:rPr lang="en-US" dirty="0">
                <a:latin typeface="Lato" panose="020F0502020204030203" pitchFamily="34" charset="0"/>
              </a:rPr>
              <a:t>M</a:t>
            </a:r>
            <a:r>
              <a:rPr lang="en" dirty="0">
                <a:latin typeface="Lato" panose="020F0502020204030203" pitchFamily="34" charset="0"/>
              </a:rPr>
              <a:t>ovement</a:t>
            </a:r>
            <a:endParaRPr dirty="0">
              <a:latin typeface="Lato" panose="020F0502020204030203" pitchFamily="34" charset="0"/>
            </a:endParaRPr>
          </a:p>
        </p:txBody>
      </p:sp>
      <p:sp>
        <p:nvSpPr>
          <p:cNvPr id="126" name="Google Shape;126;p2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sz="2400" dirty="0">
                <a:latin typeface="Lato" panose="020F0502020204030203" pitchFamily="34" charset="0"/>
              </a:rPr>
              <a:t>Object’s movement in dynamic world is easy to predict. </a:t>
            </a:r>
            <a:br>
              <a:rPr lang="en" sz="2400" dirty="0">
                <a:latin typeface="Lato" panose="020F0502020204030203" pitchFamily="34" charset="0"/>
              </a:rPr>
            </a:br>
            <a:r>
              <a:rPr lang="en" sz="2400" dirty="0">
                <a:latin typeface="Lato" panose="020F0502020204030203" pitchFamily="34" charset="0"/>
              </a:rPr>
              <a:t>User motion and object movement caused by user is hard to predict</a:t>
            </a:r>
            <a:endParaRPr sz="2400" dirty="0">
              <a:latin typeface="Lato" panose="020F0502020204030203" pitchFamily="34" charset="0"/>
            </a:endParaRP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sz="2400" b="1" dirty="0">
                <a:latin typeface="Lato" panose="020F0502020204030203" pitchFamily="34" charset="0"/>
              </a:rPr>
              <a:t>Use Momentum and </a:t>
            </a:r>
            <a:r>
              <a:rPr lang="en-US" sz="2400" b="1" dirty="0">
                <a:latin typeface="Lato" panose="020F0502020204030203" pitchFamily="34" charset="0"/>
              </a:rPr>
              <a:t>I</a:t>
            </a:r>
            <a:r>
              <a:rPr lang="en" sz="2400" b="1" dirty="0">
                <a:latin typeface="Lato" panose="020F0502020204030203" pitchFamily="34" charset="0"/>
              </a:rPr>
              <a:t>nertia</a:t>
            </a:r>
            <a:r>
              <a:rPr lang="en" sz="2400" dirty="0">
                <a:latin typeface="Lato" panose="020F0502020204030203" pitchFamily="34" charset="0"/>
              </a:rPr>
              <a:t>: </a:t>
            </a:r>
            <a:br>
              <a:rPr lang="en" sz="2400" dirty="0">
                <a:latin typeface="Lato" panose="020F0502020204030203" pitchFamily="34" charset="0"/>
              </a:rPr>
            </a:br>
            <a:r>
              <a:rPr lang="en" sz="2400" dirty="0">
                <a:latin typeface="Lato" panose="020F0502020204030203" pitchFamily="34" charset="0"/>
              </a:rPr>
              <a:t>Head has more inertia, finger has less inertia and harder to predict </a:t>
            </a: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sz="2400" dirty="0">
                <a:latin typeface="Lato" panose="020F0502020204030203" pitchFamily="34" charset="0"/>
              </a:rPr>
              <a:t>Head movement is predictable on the scale of 20ms.</a:t>
            </a:r>
            <a:endParaRPr sz="24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504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 pitchFamily="34" charset="0"/>
              </a:rPr>
              <a:t>Post-rendering Image Warp</a:t>
            </a:r>
            <a:endParaRPr dirty="0">
              <a:latin typeface="Lato" panose="020F0502020204030203" pitchFamily="34" charset="0"/>
            </a:endParaRPr>
          </a:p>
        </p:txBody>
      </p:sp>
      <p:sp>
        <p:nvSpPr>
          <p:cNvPr id="132" name="Google Shape;132;p25"/>
          <p:cNvSpPr txBox="1">
            <a:spLocks noGrp="1"/>
          </p:cNvSpPr>
          <p:nvPr>
            <p:ph type="body" idx="1"/>
          </p:nvPr>
        </p:nvSpPr>
        <p:spPr>
          <a:xfrm>
            <a:off x="197486" y="1333226"/>
            <a:ext cx="11360800" cy="196364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dirty="0">
                <a:latin typeface="Lato" panose="020F0502020204030203" pitchFamily="34" charset="0"/>
              </a:rPr>
              <a:t>Rendered image is slightly larger than the display</a:t>
            </a: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dirty="0">
                <a:latin typeface="Lato" panose="020F0502020204030203" pitchFamily="34" charset="0"/>
              </a:rPr>
              <a:t>Can then use shift</a:t>
            </a:r>
            <a:r>
              <a:rPr lang="en-US" dirty="0">
                <a:latin typeface="Lato" panose="020F0502020204030203" pitchFamily="34" charset="0"/>
              </a:rPr>
              <a:t>s or distortion to compensate for bad prediction</a:t>
            </a:r>
            <a:endParaRPr dirty="0">
              <a:latin typeface="Lato" panose="020F0502020204030203" pitchFamily="34" charset="0"/>
            </a:endParaRPr>
          </a:p>
          <a:p>
            <a:pPr marL="0" indent="0">
              <a:lnSpc>
                <a:spcPct val="200000"/>
              </a:lnSpc>
              <a:spcBef>
                <a:spcPts val="2133"/>
              </a:spcBef>
              <a:spcAft>
                <a:spcPts val="2133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A1EC4A-23FD-43AE-A771-AD6EB947B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012" y="3429000"/>
            <a:ext cx="3594334" cy="329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41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 pitchFamily="34" charset="0"/>
              </a:rPr>
              <a:t>Post-rendering image warp</a:t>
            </a:r>
            <a:endParaRPr dirty="0">
              <a:latin typeface="Lato" panose="020F0502020204030203" pitchFamily="34" charset="0"/>
            </a:endParaRPr>
          </a:p>
          <a:p>
            <a:endParaRPr dirty="0"/>
          </a:p>
        </p:txBody>
      </p:sp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9667" y="1356967"/>
            <a:ext cx="5809133" cy="532136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/>
          <p:nvPr/>
        </p:nvSpPr>
        <p:spPr>
          <a:xfrm>
            <a:off x="524900" y="2384900"/>
            <a:ext cx="2042400" cy="3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This is orientation change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668458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 pitchFamily="34" charset="0"/>
              </a:rPr>
              <a:t>Flaws in the </a:t>
            </a:r>
            <a:r>
              <a:rPr lang="en-US" dirty="0">
                <a:latin typeface="Lato" panose="020F0502020204030203" pitchFamily="34" charset="0"/>
              </a:rPr>
              <a:t>W</a:t>
            </a:r>
            <a:r>
              <a:rPr lang="en" dirty="0">
                <a:latin typeface="Lato" panose="020F0502020204030203" pitchFamily="34" charset="0"/>
              </a:rPr>
              <a:t>arped Image</a:t>
            </a:r>
            <a:endParaRPr dirty="0">
              <a:latin typeface="Lato" panose="020F0502020204030203" pitchFamily="34" charset="0"/>
            </a:endParaRPr>
          </a:p>
        </p:txBody>
      </p:sp>
      <p:sp>
        <p:nvSpPr>
          <p:cNvPr id="145" name="Google Shape;145;p27"/>
          <p:cNvSpPr txBox="1">
            <a:spLocks noGrp="1"/>
          </p:cNvSpPr>
          <p:nvPr>
            <p:ph type="body" idx="1"/>
          </p:nvPr>
        </p:nvSpPr>
        <p:spPr>
          <a:xfrm>
            <a:off x="-171450" y="3155883"/>
            <a:ext cx="11947850" cy="261626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dirty="0">
                <a:latin typeface="Lato" panose="020F0502020204030203" pitchFamily="34" charset="0"/>
              </a:rPr>
              <a:t>Orientation changes (rotate head) are OK</a:t>
            </a:r>
            <a:endParaRPr dirty="0">
              <a:latin typeface="Lato" panose="020F0502020204030203" pitchFamily="34" charset="0"/>
            </a:endParaRP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dirty="0">
                <a:latin typeface="Lato" panose="020F0502020204030203" pitchFamily="34" charset="0"/>
              </a:rPr>
              <a:t>But positional changes (translate head) are incorrect!</a:t>
            </a:r>
            <a:endParaRPr dirty="0">
              <a:latin typeface="Lato" panose="020F0502020204030203" pitchFamily="34" charset="0"/>
            </a:endParaRP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sz="2400" dirty="0">
                <a:latin typeface="Lato" panose="020F0502020204030203" pitchFamily="34" charset="0"/>
              </a:rPr>
              <a:t>Visibility event: Part of a object may become visible only in the new viewpoint </a:t>
            </a:r>
            <a:endParaRPr sz="2400" dirty="0">
              <a:latin typeface="Lato" panose="020F0502020204030203" pitchFamily="34" charset="0"/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142C09-2353-47C5-95A7-72601BF99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471" y="126758"/>
            <a:ext cx="4339899" cy="397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76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 pitchFamily="34" charset="0"/>
              </a:rPr>
              <a:t>Visibility </a:t>
            </a:r>
            <a:r>
              <a:rPr lang="en-US" dirty="0">
                <a:latin typeface="Lato" panose="020F0502020204030203" pitchFamily="34" charset="0"/>
              </a:rPr>
              <a:t>E</a:t>
            </a:r>
            <a:r>
              <a:rPr lang="en" dirty="0">
                <a:latin typeface="Lato" panose="020F0502020204030203" pitchFamily="34" charset="0"/>
              </a:rPr>
              <a:t>vent</a:t>
            </a:r>
            <a:endParaRPr dirty="0">
              <a:latin typeface="Lato" panose="020F0502020204030203" pitchFamily="34" charset="0"/>
            </a:endParaRPr>
          </a:p>
        </p:txBody>
      </p:sp>
      <p:pic>
        <p:nvPicPr>
          <p:cNvPr id="151" name="Google Shape;1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075" y="288860"/>
            <a:ext cx="6791325" cy="24638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856FFE6-7A59-4440-BE8E-DB5E46D87088}"/>
              </a:ext>
            </a:extLst>
          </p:cNvPr>
          <p:cNvSpPr/>
          <p:nvPr/>
        </p:nvSpPr>
        <p:spPr>
          <a:xfrm>
            <a:off x="528637" y="2585433"/>
            <a:ext cx="11134725" cy="22220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>
                <a:srgbClr val="FFFFFF"/>
              </a:buClr>
            </a:pPr>
            <a:endParaRPr lang="en-US" dirty="0">
              <a:latin typeface="Lato" panose="020F0502020204030203" pitchFamily="34" charset="0"/>
            </a:endParaRP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-US" dirty="0">
                <a:latin typeface="Lato" panose="020F0502020204030203" pitchFamily="34" charset="0"/>
              </a:rPr>
              <a:t>Solutions:</a:t>
            </a: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-US" dirty="0">
                <a:latin typeface="Lato" panose="020F0502020204030203" pitchFamily="34" charset="0"/>
              </a:rPr>
              <a:t>Data structures: aspect graph &amp; visibility complex</a:t>
            </a: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-US" dirty="0">
                <a:latin typeface="Lato" panose="020F0502020204030203" pitchFamily="34" charset="0"/>
              </a:rPr>
              <a:t>Parallel processing to sample several future viewpoints and render image for all of them</a:t>
            </a:r>
          </a:p>
        </p:txBody>
      </p:sp>
    </p:spTree>
    <p:extLst>
      <p:ext uri="{BB962C8B-B14F-4D97-AF65-F5344CB8AC3E}">
        <p14:creationId xmlns:p14="http://schemas.microsoft.com/office/powerpoint/2010/main" val="16088137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 pitchFamily="34" charset="0"/>
              </a:rPr>
              <a:t>Increasing the </a:t>
            </a:r>
            <a:r>
              <a:rPr lang="en-US" dirty="0">
                <a:latin typeface="Lato" panose="020F0502020204030203" pitchFamily="34" charset="0"/>
              </a:rPr>
              <a:t>F</a:t>
            </a:r>
            <a:r>
              <a:rPr lang="en" dirty="0">
                <a:latin typeface="Lato" panose="020F0502020204030203" pitchFamily="34" charset="0"/>
              </a:rPr>
              <a:t>rame Rate</a:t>
            </a:r>
            <a:endParaRPr dirty="0">
              <a:latin typeface="Lato" panose="020F0502020204030203" pitchFamily="34" charset="0"/>
            </a:endParaRPr>
          </a:p>
        </p:txBody>
      </p:sp>
      <p:sp>
        <p:nvSpPr>
          <p:cNvPr id="163" name="Google Shape;163;p3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dirty="0">
                <a:latin typeface="Lato" panose="020F0502020204030203" pitchFamily="34" charset="0"/>
              </a:rPr>
              <a:t>Inbetweening and tweening: insert warped frames for every rasterized image that is properly rendered</a:t>
            </a:r>
            <a:endParaRPr dirty="0">
              <a:latin typeface="Lato" panose="020F0502020204030203" pitchFamily="34" charset="0"/>
            </a:endParaRPr>
          </a:p>
          <a:p>
            <a:pPr marL="0" indent="0">
              <a:lnSpc>
                <a:spcPct val="200000"/>
              </a:lnSpc>
              <a:spcBef>
                <a:spcPts val="2133"/>
              </a:spcBef>
              <a:buNone/>
            </a:pPr>
            <a:r>
              <a:rPr lang="en" dirty="0">
                <a:latin typeface="Lato" panose="020F0502020204030203" pitchFamily="34" charset="0"/>
              </a:rPr>
              <a:t>Example:</a:t>
            </a:r>
            <a:endParaRPr dirty="0">
              <a:latin typeface="Lato" panose="020F0502020204030203" pitchFamily="34" charset="0"/>
            </a:endParaRPr>
          </a:p>
          <a:p>
            <a:pPr>
              <a:lnSpc>
                <a:spcPct val="200000"/>
              </a:lnSpc>
              <a:spcBef>
                <a:spcPts val="2133"/>
              </a:spcBef>
              <a:buClr>
                <a:srgbClr val="FFFFFF"/>
              </a:buClr>
            </a:pPr>
            <a:r>
              <a:rPr lang="en" dirty="0">
                <a:latin typeface="Lato" panose="020F0502020204030203" pitchFamily="34" charset="0"/>
              </a:rPr>
              <a:t>1 rasterized image per 100ms -&gt; 10 FPS</a:t>
            </a:r>
            <a:endParaRPr dirty="0">
              <a:latin typeface="Lato" panose="020F0502020204030203" pitchFamily="34" charset="0"/>
            </a:endParaRP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dirty="0">
                <a:latin typeface="Lato" panose="020F0502020204030203" pitchFamily="34" charset="0"/>
              </a:rPr>
              <a:t>(1 rasterized image + 9 warped frames) per 100 ms -&gt; 100 FPS</a:t>
            </a:r>
            <a:endParaRPr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068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8323B-A3D5-461B-AB74-003320BC4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14" y="365127"/>
            <a:ext cx="11059886" cy="1325563"/>
          </a:xfrm>
        </p:spPr>
        <p:txBody>
          <a:bodyPr/>
          <a:lstStyle/>
          <a:p>
            <a:r>
              <a:rPr lang="en-US" dirty="0"/>
              <a:t>Current(</a:t>
            </a:r>
            <a:r>
              <a:rPr lang="en-US" dirty="0" err="1"/>
              <a:t>ish</a:t>
            </a:r>
            <a:r>
              <a:rPr lang="en-US" dirty="0"/>
              <a:t>) Research in VR Display Pipeline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DAC1D8-51C3-463A-B4E4-A6E4EDB3497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0" y="1825625"/>
            <a:ext cx="12192000" cy="280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dirty="0"/>
              <a:t>Based on article:</a:t>
            </a:r>
            <a:br>
              <a:rPr lang="en-US" dirty="0"/>
            </a:br>
            <a:r>
              <a:rPr lang="en-US" i="1" dirty="0"/>
              <a:t>How NVIDIA Research is Reinventing the Display Pipeline for the Future of VR </a:t>
            </a:r>
            <a:br>
              <a:rPr lang="en-US" i="1" dirty="0"/>
            </a:br>
            <a:r>
              <a:rPr lang="en-US" dirty="0"/>
              <a:t>by Dr. Morgan McGuire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From 2017…you can find it with the Google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57D42-D42C-4DE5-BE24-4C14FFBE6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583" y="4166579"/>
            <a:ext cx="4895583" cy="263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851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0F9A3-8DA5-470C-A78F-4252DAE89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 panose="020F0502020204030203" pitchFamily="34" charset="0"/>
              </a:rPr>
              <a:t>Multi-sampling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DFD49-88D4-4621-A8EF-C8B0D8F49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64386" y="1536633"/>
            <a:ext cx="7479586" cy="4555200"/>
          </a:xfrm>
        </p:spPr>
        <p:txBody>
          <a:bodyPr/>
          <a:lstStyle/>
          <a:p>
            <a:pPr marL="152396" indent="0">
              <a:buNone/>
            </a:pPr>
            <a:r>
              <a:rPr lang="en-US" dirty="0"/>
              <a:t>Construct pixel: average of multiple samples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C is a sampled color</a:t>
            </a:r>
          </a:p>
          <a:p>
            <a:pPr marL="152396" indent="0">
              <a:buNone/>
            </a:pPr>
            <a:r>
              <a:rPr lang="en-US" i="1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 is a weight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….a lot of different schemes that can be used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2959C4-2695-47B5-B2C3-D4118806A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283" y="0"/>
            <a:ext cx="551863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D3F28A-05D1-46BA-B2B1-AC858F6FE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811" y="2009391"/>
            <a:ext cx="4245849" cy="1334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81C066-5B40-4D30-A9AD-12AE9B070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3" y="5416118"/>
            <a:ext cx="6215330" cy="135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9007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C7FD0-BEF6-4034-9F33-8C0B0D153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Cinematic CGI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6DE4BB-8711-4B42-A142-70D43B908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747" y="4697072"/>
            <a:ext cx="6305550" cy="2038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284A17-AB92-4592-9F67-39E14516F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747" y="1446560"/>
            <a:ext cx="62198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263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BF2A9-5F44-472C-88AB-2A1EB861F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Game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BD87A6-2C02-48B4-B5B8-239ED50F0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647" y="3619906"/>
            <a:ext cx="8081963" cy="32380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D591B3-1590-4AF4-A38D-117930D50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628" y="285653"/>
            <a:ext cx="5588172" cy="314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40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154A4-7AD8-4C1B-8982-013A0B78D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VR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657DC-18CB-4ACF-81ED-6A1BA89EE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055" y="3761694"/>
            <a:ext cx="11473543" cy="30963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Increased Throughput</a:t>
            </a:r>
          </a:p>
          <a:p>
            <a:pPr marL="0" indent="0">
              <a:buNone/>
            </a:pPr>
            <a:r>
              <a:rPr lang="en-US" sz="2400" dirty="0"/>
              <a:t>450 </a:t>
            </a:r>
            <a:r>
              <a:rPr lang="en-US" sz="2400" dirty="0" err="1"/>
              <a:t>Mpix</a:t>
            </a:r>
            <a:r>
              <a:rPr lang="en-US" sz="2400" dirty="0"/>
              <a:t>/s on Rift or </a:t>
            </a:r>
            <a:r>
              <a:rPr lang="en-US" sz="2400" dirty="0" err="1"/>
              <a:t>Vive</a:t>
            </a:r>
            <a:r>
              <a:rPr lang="en-US" sz="2400" dirty="0"/>
              <a:t> is 7x of standard 1080p at 30fps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Must Reduce Latency</a:t>
            </a:r>
          </a:p>
          <a:p>
            <a:pPr marL="0" indent="0">
              <a:buNone/>
            </a:pPr>
            <a:r>
              <a:rPr lang="en-US" sz="2400" dirty="0"/>
              <a:t>100-150ms between player input and pixel change in traditional game</a:t>
            </a:r>
          </a:p>
          <a:p>
            <a:pPr marL="0" indent="0">
              <a:buNone/>
            </a:pPr>
            <a:r>
              <a:rPr lang="en-US" sz="2400" dirty="0"/>
              <a:t>Need to reduce this by a factor of at least 7 for VR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C67CB4-23C7-4E8B-BE3C-94E7244D5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237" y="1266144"/>
            <a:ext cx="610552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72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AA2A0-2CF2-41FB-A54F-A8C9B93FB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Latency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CC473-F51D-439E-BDBE-07E6CC21E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426" y="3711712"/>
            <a:ext cx="10515600" cy="13255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Reducing the number of pipeline stages reduces latency</a:t>
            </a:r>
          </a:p>
          <a:p>
            <a:pPr lvl="1"/>
            <a:r>
              <a:rPr lang="en-US" dirty="0"/>
              <a:t>No deferred shading?</a:t>
            </a:r>
          </a:p>
          <a:p>
            <a:pPr lvl="1"/>
            <a:r>
              <a:rPr lang="en-US" dirty="0"/>
              <a:t>No post </a:t>
            </a:r>
            <a:r>
              <a:rPr lang="en-US" dirty="0" err="1"/>
              <a:t>fx</a:t>
            </a:r>
            <a:r>
              <a:rPr lang="en-US" dirty="0"/>
              <a:t> passes</a:t>
            </a:r>
          </a:p>
          <a:p>
            <a:pPr lvl="1"/>
            <a:r>
              <a:rPr lang="en-US" dirty="0"/>
              <a:t>Reduced throughput and image quality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F48650-C53D-46BF-A431-45AC244AF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348" y="1423307"/>
            <a:ext cx="61626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770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E3C71-6D05-479F-B2F6-9DE480BD3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Deferred Shading?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955D0-8A29-4497-BAE8-D4D765254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46713"/>
            <a:ext cx="10515600" cy="2530249"/>
          </a:xfrm>
        </p:spPr>
        <p:txBody>
          <a:bodyPr/>
          <a:lstStyle/>
          <a:p>
            <a:r>
              <a:rPr lang="en-US" dirty="0"/>
              <a:t>No shading done in first pass of vertex and fragment shaders</a:t>
            </a:r>
          </a:p>
          <a:p>
            <a:r>
              <a:rPr lang="en-US" dirty="0"/>
              <a:t>Instead positions, normal, material info is gathered </a:t>
            </a:r>
          </a:p>
          <a:p>
            <a:pPr lvl="1"/>
            <a:r>
              <a:rPr lang="en-US" dirty="0"/>
              <a:t>Stored in the G-Buffer (geometry buffer) using render to texture</a:t>
            </a:r>
          </a:p>
          <a:p>
            <a:r>
              <a:rPr lang="en-US" dirty="0"/>
              <a:t>Final pass performs shading</a:t>
            </a:r>
          </a:p>
          <a:p>
            <a:r>
              <a:rPr lang="en-US" dirty="0"/>
              <a:t>Advantage: shading is only performed on pixels that will be seen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A06982-464B-4520-8FC9-846841BB0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5" y="1419225"/>
            <a:ext cx="2314575" cy="2009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7689E-8C7D-45AA-8923-697F92C96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775" y="1404937"/>
            <a:ext cx="2343150" cy="2038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0600DD-80BB-40B4-AD4F-8D2DE2BF1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550" y="1428749"/>
            <a:ext cx="2266950" cy="1990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D53481-0AF6-4268-9C59-BED513503C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948"/>
          <a:stretch/>
        </p:blipFill>
        <p:spPr>
          <a:xfrm>
            <a:off x="7858125" y="1483828"/>
            <a:ext cx="2228850" cy="163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058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5D97A-CABE-4624-A480-8C97E59DC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Warp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0F89F-1A41-41AE-A929-DDD642F03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43" y="4006345"/>
            <a:ext cx="11811000" cy="217061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Images shown updated without full trip through the graphics pipeline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Tracking data are routed to a GPU stage that appears </a:t>
            </a:r>
            <a:r>
              <a:rPr lang="en-US" sz="2400" i="1" dirty="0"/>
              <a:t>after</a:t>
            </a:r>
            <a:r>
              <a:rPr lang="en-US" sz="2400" dirty="0"/>
              <a:t> rendering is complete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Warps the already-rendered image to match the latest head-tracked data 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This brings the perceived latency down from about 50ms to zero in the best case.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2E40C0-54D0-4838-8BBB-4624FB1AEB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606"/>
          <a:stretch/>
        </p:blipFill>
        <p:spPr>
          <a:xfrm>
            <a:off x="1086204" y="1502229"/>
            <a:ext cx="8248857" cy="21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6146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A7EC6-7581-4A92-AA14-95FA4F9A0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Lens Distortion: Multi-Resolution Shading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0B0F3-DC54-4A55-92AD-3057E0CC9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1375051"/>
            <a:ext cx="10515600" cy="12006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Image must be distorted to correct for lens</a:t>
            </a:r>
          </a:p>
          <a:p>
            <a:pPr marL="0" indent="0">
              <a:buNone/>
            </a:pPr>
            <a:r>
              <a:rPr lang="en-US" dirty="0"/>
              <a:t>Can use that knowledge to optimize rendering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A119C1-C8C2-4AAF-8242-E6E53CA18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00614"/>
            <a:ext cx="7534275" cy="4019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AAA9BC-A63E-4D08-BCEC-FA7D8170A9B4}"/>
              </a:ext>
            </a:extLst>
          </p:cNvPr>
          <p:cNvSpPr txBox="1"/>
          <p:nvPr/>
        </p:nvSpPr>
        <p:spPr>
          <a:xfrm>
            <a:off x="8372475" y="3543682"/>
            <a:ext cx="25709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Multi-resolution shading</a:t>
            </a:r>
          </a:p>
          <a:p>
            <a:endParaRPr lang="en-US" dirty="0"/>
          </a:p>
          <a:p>
            <a:r>
              <a:rPr lang="en-US" dirty="0"/>
              <a:t>Subdivide image</a:t>
            </a:r>
          </a:p>
          <a:p>
            <a:endParaRPr lang="en-US" dirty="0"/>
          </a:p>
          <a:p>
            <a:r>
              <a:rPr lang="en-US" dirty="0"/>
              <a:t>Shrink the outskirts</a:t>
            </a:r>
          </a:p>
        </p:txBody>
      </p:sp>
    </p:spTree>
    <p:extLst>
      <p:ext uri="{BB962C8B-B14F-4D97-AF65-F5344CB8AC3E}">
        <p14:creationId xmlns:p14="http://schemas.microsoft.com/office/powerpoint/2010/main" val="21273104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E4B73-E3A9-491F-B265-95A17EFC2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Lens Distortion: Lens-Matched Shading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D3DD7-1260-4CBD-AF6D-D29D51926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93018"/>
            <a:ext cx="10515600" cy="9797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Slightly newer technique</a:t>
            </a:r>
          </a:p>
          <a:p>
            <a:pPr marL="0" indent="0">
              <a:buNone/>
            </a:pPr>
            <a:r>
              <a:rPr lang="en-US" dirty="0"/>
              <a:t>Uses 4 sub-images and distorts geometry in clip-space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0EFF4A-281A-4A75-A109-C8D189AD2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105" y="1552548"/>
            <a:ext cx="7034626" cy="375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784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60149-A9A4-46D4-98C8-6C15953E0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</a:t>
            </a:r>
            <a:r>
              <a:rPr lang="en-US" dirty="0" err="1"/>
              <a:t>Multiprojection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B3D492-8185-4544-8E81-906D7E236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27" y="2080591"/>
            <a:ext cx="4692991" cy="3670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93E72A-34D2-4672-9635-7AA7450A7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39" y="2114179"/>
            <a:ext cx="6245414" cy="363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023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8B5D5-CCF3-47C1-A62A-6B4DD315D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VR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ACA0A0-2813-403B-AAE1-0FA3AA120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866" y="2233612"/>
            <a:ext cx="8427584" cy="298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391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54A9D-7FE1-4155-ACF0-1F8090449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 panose="020F0502020204030203" pitchFamily="34" charset="0"/>
              </a:rPr>
              <a:t>Multi-sampling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5F991-EB98-44B6-8821-65014EFE2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800" cy="5269996"/>
          </a:xfrm>
        </p:spPr>
        <p:txBody>
          <a:bodyPr/>
          <a:lstStyle/>
          <a:p>
            <a:pPr marL="152396" indent="0">
              <a:buNone/>
            </a:pPr>
            <a:r>
              <a:rPr lang="en-US" dirty="0"/>
              <a:t>Screen-based anti-aliasing</a:t>
            </a:r>
          </a:p>
          <a:p>
            <a:r>
              <a:rPr lang="en-US" dirty="0"/>
              <a:t>Operate only using output samples from rendering pipeline</a:t>
            </a:r>
          </a:p>
          <a:p>
            <a:r>
              <a:rPr lang="en-US" dirty="0"/>
              <a:t>Full-scene anti-aliasing (FSAA) is simplest, just render at higher resolution</a:t>
            </a:r>
          </a:p>
          <a:p>
            <a:pPr marL="152396" indent="0"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152396" indent="0">
              <a:buNone/>
            </a:pPr>
            <a:r>
              <a:rPr lang="en-US" dirty="0"/>
              <a:t>Multi-sampling anti-aliasing (MSAA)</a:t>
            </a:r>
          </a:p>
          <a:p>
            <a:r>
              <a:rPr lang="en-US" dirty="0"/>
              <a:t>Faster than (FSAA)</a:t>
            </a:r>
          </a:p>
          <a:p>
            <a:r>
              <a:rPr lang="en-US" dirty="0"/>
              <a:t>Computes shade of a surface only one per-fragment</a:t>
            </a:r>
          </a:p>
          <a:p>
            <a:r>
              <a:rPr lang="en-US" dirty="0"/>
              <a:t>Shade is used for each sample position covered by the fragment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81D944-1B89-4DBE-A477-7E30B230C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586" y="2864366"/>
            <a:ext cx="3611902" cy="198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116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A47A4-0727-49CB-80AF-21CEAC461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Would be the Perfect VR Display?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CC3AD-4F25-4111-A39C-8901EF0E7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113" y="5301343"/>
            <a:ext cx="10664687" cy="13255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Equivalent to 200 HDTVs updating at 240 Hz</a:t>
            </a:r>
            <a:br>
              <a:rPr lang="en-US" dirty="0"/>
            </a:br>
            <a:r>
              <a:rPr lang="en-US" dirty="0"/>
              <a:t>100,000 megapixels per second </a:t>
            </a:r>
          </a:p>
          <a:p>
            <a:pPr marL="0" indent="0">
              <a:buNone/>
            </a:pPr>
            <a:r>
              <a:rPr lang="en-US" dirty="0"/>
              <a:t>Need 200x performance increase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889733-4300-4049-A2A4-BEC007680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831" y="1485426"/>
            <a:ext cx="627697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141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E19A7-C8D4-4CB0-ADC4-6648C7C32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Future: Foveated Rendering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B8EA3-73E0-4C28-A351-90D0C6373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92485"/>
            <a:ext cx="10515600" cy="98447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Track eye…render at lower res on periphery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7393A-FFF7-4A9E-811A-09708A4D6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2988"/>
            <a:ext cx="1638300" cy="1162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6DFA96-4860-4BDC-8EB2-A378B3A45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885" y="1735734"/>
            <a:ext cx="7344811" cy="306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3222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FEE1F-CD50-4928-AD02-014460A9F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Ray Tracing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B3771-A57F-48F0-BFE5-DD4E69073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887" y="3455225"/>
            <a:ext cx="11062252" cy="32750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Volta architecture: ~1 billion rays/per second (almost good enough)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Ray-tracing</a:t>
            </a:r>
          </a:p>
          <a:p>
            <a:r>
              <a:rPr lang="en-US" dirty="0"/>
              <a:t>removes the need for shadow map generation</a:t>
            </a:r>
          </a:p>
          <a:p>
            <a:r>
              <a:rPr lang="en-US" dirty="0"/>
              <a:t>can render lens distortion directly</a:t>
            </a:r>
          </a:p>
          <a:p>
            <a:r>
              <a:rPr lang="en-US" dirty="0"/>
              <a:t>can update each pixel on the fly…no frames?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7AF08192-23DD-40E7-9A68-9A376E737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549" y="256415"/>
            <a:ext cx="4448589" cy="2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8724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EE939-7F85-4C00-A785-411EDC8E1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Path Tracing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8F91F-A7C3-4D09-BD0B-1C0DA5C1A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50229"/>
            <a:ext cx="10515600" cy="162673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Path-tracing is ray-tracing…with more recursion</a:t>
            </a:r>
          </a:p>
          <a:p>
            <a:pPr marL="0" indent="0">
              <a:buNone/>
            </a:pPr>
            <a:r>
              <a:rPr lang="en-US" dirty="0"/>
              <a:t>Generates indirect lighting effects (global illumination)</a:t>
            </a:r>
          </a:p>
          <a:p>
            <a:pPr marL="0" indent="0">
              <a:buNone/>
            </a:pPr>
            <a:r>
              <a:rPr lang="en-US" dirty="0"/>
              <a:t>A single path per-pixel will be noisy…need thousands</a:t>
            </a:r>
          </a:p>
          <a:p>
            <a:pPr marL="0" indent="0">
              <a:buNone/>
            </a:pPr>
            <a:r>
              <a:rPr lang="en-US" dirty="0"/>
              <a:t>So…maybe 1000x more expensive than simple ray-tracing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4149E-FB31-4D06-8F0B-F935E30C7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679" y="1454880"/>
            <a:ext cx="5462380" cy="309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292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A743-FE20-4022-AFA0-21AE867DC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447D8-9493-4446-BE11-40F61FA0F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61857"/>
            <a:ext cx="11353800" cy="111510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New image denoising functions generated through machine learning</a:t>
            </a:r>
          </a:p>
          <a:p>
            <a:pPr marL="0" indent="0">
              <a:buNone/>
            </a:pPr>
            <a:r>
              <a:rPr lang="en-US" dirty="0"/>
              <a:t>…faster than shooting more rays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170C75-E5EC-4F6F-85FD-3E18B31E4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89"/>
          <a:stretch/>
        </p:blipFill>
        <p:spPr>
          <a:xfrm>
            <a:off x="-45740" y="1738652"/>
            <a:ext cx="6017787" cy="29853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BFCD83-7161-4A38-B18D-8E8186047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38652"/>
            <a:ext cx="5933452" cy="298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7571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F6E56-A108-47D1-9A1B-192358D14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Vergence-Accommodation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FB6AF7-FA66-48FA-B82E-4CA09E6DB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143" y="2131558"/>
            <a:ext cx="533400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741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F6E56-A108-47D1-9A1B-192358D14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Vergence-Accommodation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7A8F9F-45C1-412B-876D-79E0ED4FE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556" y="2010127"/>
            <a:ext cx="8309114" cy="362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133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3DF8A-2A41-4E06-BCE5-867C7C2CE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Vergence-Accommodation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A476D9-B059-46EF-9993-CFBAD7DB5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160" y="2318864"/>
            <a:ext cx="8534400" cy="34385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0FE5F6-06B4-435D-A91C-13532F4AEAE5}"/>
              </a:ext>
            </a:extLst>
          </p:cNvPr>
          <p:cNvSpPr txBox="1"/>
          <p:nvPr/>
        </p:nvSpPr>
        <p:spPr>
          <a:xfrm>
            <a:off x="1777212" y="5838529"/>
            <a:ext cx="2451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SIGGRAPH Asia 2017</a:t>
            </a:r>
          </a:p>
        </p:txBody>
      </p:sp>
    </p:spTree>
    <p:extLst>
      <p:ext uri="{BB962C8B-B14F-4D97-AF65-F5344CB8AC3E}">
        <p14:creationId xmlns:p14="http://schemas.microsoft.com/office/powerpoint/2010/main" val="13176359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15149-8FA4-4B79-BE97-89788AF19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Vergence-Accommodation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9A30E-B021-482D-A391-2F3FDA6DB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08171"/>
            <a:ext cx="10515600" cy="6687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Track the eye and distort image depth of field to match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AF5755-AC75-4569-A84C-146AEE2E1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472" y="1690690"/>
            <a:ext cx="645795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5191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97D28-1519-469E-AAFB-C9656179E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on the HMD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52CE6-3715-4377-BE17-B868678FD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40829"/>
            <a:ext cx="10515600" cy="6361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Local GPU(s) in HMD plus Cloud-based GPU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089947-4271-405A-886A-FCD99D44D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369" y="1690690"/>
            <a:ext cx="642937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257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0D47-F285-41EE-B928-929B51BB8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64" y="211567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Lato" panose="020F0502020204030203" pitchFamily="34" charset="0"/>
              </a:rPr>
              <a:t>Temporal Anti-aliasing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66E1C-6C70-443A-A789-7C9B8BC9D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64" y="1038336"/>
            <a:ext cx="11360800" cy="4555200"/>
          </a:xfrm>
        </p:spPr>
        <p:txBody>
          <a:bodyPr/>
          <a:lstStyle/>
          <a:p>
            <a:pPr marL="152396" indent="0">
              <a:buNone/>
            </a:pPr>
            <a:r>
              <a:rPr lang="en-US" dirty="0">
                <a:latin typeface="Lato" panose="020F0502020204030203" pitchFamily="34" charset="0"/>
              </a:rPr>
              <a:t>Temporal anti-aliasing uses multiple frames to compute averages</a:t>
            </a:r>
          </a:p>
          <a:p>
            <a:r>
              <a:rPr lang="en-US" dirty="0">
                <a:latin typeface="Lato" panose="020F0502020204030203" pitchFamily="34" charset="0"/>
              </a:rPr>
              <a:t>NVIDIA Multi-frame Anti-aliasing (MFAA) is an example</a:t>
            </a:r>
          </a:p>
          <a:p>
            <a:r>
              <a:rPr lang="en-US" dirty="0">
                <a:latin typeface="Lato" panose="020F0502020204030203" pitchFamily="34" charset="0"/>
              </a:rPr>
              <a:t>Reprojection techniques keep a </a:t>
            </a:r>
            <a:r>
              <a:rPr lang="en-US" i="1" dirty="0">
                <a:latin typeface="Lato" panose="020F0502020204030203" pitchFamily="34" charset="0"/>
              </a:rPr>
              <a:t>velocity buffer </a:t>
            </a:r>
            <a:r>
              <a:rPr lang="en-US" dirty="0">
                <a:latin typeface="Lato" panose="020F0502020204030203" pitchFamily="34" charset="0"/>
              </a:rPr>
              <a:t>that tracks pixel-flow</a:t>
            </a:r>
          </a:p>
          <a:p>
            <a:pPr marL="152396" indent="0">
              <a:buNone/>
            </a:pPr>
            <a:endParaRPr lang="en-US" dirty="0">
              <a:latin typeface="Lato" panose="020F0502020204030203" pitchFamily="34" charset="0"/>
            </a:endParaRPr>
          </a:p>
          <a:p>
            <a:pPr marL="152396" indent="0">
              <a:buNone/>
            </a:pPr>
            <a:r>
              <a:rPr lang="en-US" dirty="0">
                <a:latin typeface="Lato" panose="020F0502020204030203" pitchFamily="34" charset="0"/>
              </a:rPr>
              <a:t>Fast-approximate Anti-aliasing (FXAA) is popular</a:t>
            </a:r>
          </a:p>
          <a:p>
            <a:r>
              <a:rPr lang="en-US" dirty="0">
                <a:latin typeface="Lato" panose="020F0502020204030203" pitchFamily="34" charset="0"/>
              </a:rPr>
              <a:t>Take ~1ms per frame </a:t>
            </a:r>
          </a:p>
          <a:p>
            <a:r>
              <a:rPr lang="en-US" dirty="0">
                <a:latin typeface="Lato" panose="020F0502020204030203" pitchFamily="34" charset="0"/>
              </a:rPr>
              <a:t>FXAA is screen-based and temporal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164391-CCBD-4BC6-933A-F8D090492E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909"/>
          <a:stretch/>
        </p:blipFill>
        <p:spPr>
          <a:xfrm>
            <a:off x="352617" y="4059793"/>
            <a:ext cx="5287896" cy="17598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42FF31-7111-45F0-B8F2-74B62A1A4080}"/>
              </a:ext>
            </a:extLst>
          </p:cNvPr>
          <p:cNvSpPr txBox="1"/>
          <p:nvPr/>
        </p:nvSpPr>
        <p:spPr>
          <a:xfrm>
            <a:off x="6142234" y="4339564"/>
            <a:ext cx="457371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NVIDIA Control Panel…Windows XP style interface but more powerful than GeForce Experience for tuning GPU parameters</a:t>
            </a:r>
          </a:p>
        </p:txBody>
      </p:sp>
    </p:spTree>
    <p:extLst>
      <p:ext uri="{BB962C8B-B14F-4D97-AF65-F5344CB8AC3E}">
        <p14:creationId xmlns:p14="http://schemas.microsoft.com/office/powerpoint/2010/main" val="30346838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F798B-EE18-4B64-BB77-715BAF955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on the HMD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8B5D33-3754-41A9-808F-79FCB104C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253" y="1586228"/>
            <a:ext cx="8511417" cy="44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9947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A059B-2D67-466E-90F8-2DB5DB680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8808" y="5181599"/>
            <a:ext cx="3879574" cy="58783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do you think?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8EDC53-59B5-45F3-90AF-AC30AAC1B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823" y="502068"/>
            <a:ext cx="8642577" cy="432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99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 pitchFamily="34" charset="0"/>
              </a:rPr>
              <a:t>Optical Distortion</a:t>
            </a:r>
            <a:endParaRPr dirty="0">
              <a:latin typeface="Lato" panose="020F0502020204030203" pitchFamily="34" charset="0"/>
            </a:endParaRPr>
          </a:p>
        </p:txBody>
      </p:sp>
      <p:sp>
        <p:nvSpPr>
          <p:cNvPr id="164" name="Google Shape;164;p2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7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dirty="0">
                <a:solidFill>
                  <a:srgbClr val="FFFFFF"/>
                </a:solidFill>
              </a:rPr>
              <a:t>Recall optical distortion by our lens</a:t>
            </a:r>
            <a:endParaRPr dirty="0">
              <a:solidFill>
                <a:srgbClr val="FFFFFF"/>
              </a:solidFill>
            </a:endParaRPr>
          </a:p>
          <a:p>
            <a:pPr marL="0" indent="0">
              <a:spcBef>
                <a:spcPts val="2133"/>
              </a:spcBef>
              <a:buNone/>
            </a:pPr>
            <a:endParaRPr dirty="0">
              <a:solidFill>
                <a:srgbClr val="FFFFFF"/>
              </a:solidFill>
            </a:endParaRPr>
          </a:p>
          <a:p>
            <a:pPr marL="0" indent="0">
              <a:spcBef>
                <a:spcPts val="2133"/>
              </a:spcBef>
              <a:buNone/>
            </a:pPr>
            <a:endParaRPr dirty="0">
              <a:solidFill>
                <a:srgbClr val="FFFFFF"/>
              </a:solidFill>
            </a:endParaRPr>
          </a:p>
          <a:p>
            <a:pPr marL="0" indent="0">
              <a:spcBef>
                <a:spcPts val="2133"/>
              </a:spcBef>
              <a:buNone/>
            </a:pPr>
            <a:endParaRPr dirty="0">
              <a:solidFill>
                <a:srgbClr val="FFFFFF"/>
              </a:solidFill>
            </a:endParaRPr>
          </a:p>
          <a:p>
            <a:pPr marL="0" indent="0">
              <a:spcBef>
                <a:spcPts val="2133"/>
              </a:spcBef>
              <a:buNone/>
            </a:pPr>
            <a:endParaRPr dirty="0">
              <a:solidFill>
                <a:srgbClr val="FFFFFF"/>
              </a:solidFill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58AD59-EDD8-4C12-A529-96A26BB58BF5}"/>
              </a:ext>
            </a:extLst>
          </p:cNvPr>
          <p:cNvSpPr txBox="1"/>
          <p:nvPr/>
        </p:nvSpPr>
        <p:spPr>
          <a:xfrm>
            <a:off x="1535987" y="4973195"/>
            <a:ext cx="11075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VR HMDs use lenses to increase the field of view of the user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D2234B-8656-4C57-892F-62AC1A4C8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6791"/>
            <a:ext cx="12192000" cy="333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906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1C18F-7A65-4B20-9F73-A0E20AA3C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 panose="020F0502020204030203" pitchFamily="34" charset="0"/>
              </a:rPr>
              <a:t>Optical Distortion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09E668-8E4A-46CD-8F47-79ACCA66A0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Typical HMD lens will generate pincushion distortion of image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Can be corrected by applying a barrel distortion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244E57-5B59-417E-8110-2F922B571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926" y="2280413"/>
            <a:ext cx="5046322" cy="18130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DE4338-2EAD-4266-9310-57FEBAD32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926" y="4993240"/>
            <a:ext cx="4925342" cy="176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473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5F2A9-8060-4EE1-9394-AB70AE3EF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 panose="020F0502020204030203" pitchFamily="34" charset="0"/>
              </a:rPr>
              <a:t>Barrel Distortion</a:t>
            </a:r>
          </a:p>
        </p:txBody>
      </p:sp>
      <p:pic>
        <p:nvPicPr>
          <p:cNvPr id="4" name="Online Media 1">
            <a:hlinkClick r:id="" action="ppaction://media"/>
            <a:extLst>
              <a:ext uri="{FF2B5EF4-FFF2-40B4-BE49-F238E27FC236}">
                <a16:creationId xmlns:a16="http://schemas.microsoft.com/office/drawing/2014/main" id="{EF31F397-9F0E-40AE-AF32-B8B8DBB02DC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68697" y="1380084"/>
            <a:ext cx="8820871" cy="496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06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B51B3-A2CC-4EFD-A505-FF7E65CC7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 panose="020F0502020204030203" pitchFamily="34" charset="0"/>
              </a:rPr>
              <a:t>Hardware Solution to Optical Distortion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DC453-0A68-4340-B2C1-C89602CC2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HTC </a:t>
            </a:r>
            <a:r>
              <a:rPr lang="en-US" dirty="0" err="1"/>
              <a:t>Vive</a:t>
            </a:r>
            <a:r>
              <a:rPr lang="en-US" dirty="0"/>
              <a:t> and Pro and Oculus Rift uses Fresnel Lenses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5F8AC6-922A-4A4F-A512-0A3E1302F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84" y="2275725"/>
            <a:ext cx="3682413" cy="2026033"/>
          </a:xfrm>
          <a:prstGeom prst="rect">
            <a:avLst/>
          </a:prstGeom>
        </p:spPr>
      </p:pic>
      <p:pic>
        <p:nvPicPr>
          <p:cNvPr id="3074" name="Picture 2" descr="Image result for vive fresnel lens">
            <a:extLst>
              <a:ext uri="{FF2B5EF4-FFF2-40B4-BE49-F238E27FC236}">
                <a16:creationId xmlns:a16="http://schemas.microsoft.com/office/drawing/2014/main" id="{27770762-9041-492F-B9EC-46D15F07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7" t="16163" r="12661" b="11395"/>
          <a:stretch/>
        </p:blipFill>
        <p:spPr bwMode="auto">
          <a:xfrm>
            <a:off x="4186381" y="2218673"/>
            <a:ext cx="7770610" cy="416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A69E90-24CF-4209-A8DE-C59B8138662D}"/>
              </a:ext>
            </a:extLst>
          </p:cNvPr>
          <p:cNvSpPr txBox="1"/>
          <p:nvPr/>
        </p:nvSpPr>
        <p:spPr>
          <a:xfrm>
            <a:off x="123291" y="4476287"/>
            <a:ext cx="38142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 lighter than regular lens</a:t>
            </a:r>
          </a:p>
          <a:p>
            <a:endParaRPr lang="en-US" dirty="0"/>
          </a:p>
          <a:p>
            <a:r>
              <a:rPr lang="en-US" dirty="0"/>
              <a:t>But can exhibit glare from ridges</a:t>
            </a:r>
          </a:p>
          <a:p>
            <a:endParaRPr lang="en-US" dirty="0"/>
          </a:p>
          <a:p>
            <a:r>
              <a:rPr lang="en-US" dirty="0"/>
              <a:t>Can ameliorate spherical distortion</a:t>
            </a:r>
          </a:p>
          <a:p>
            <a:endParaRPr lang="en-US" dirty="0"/>
          </a:p>
          <a:p>
            <a:r>
              <a:rPr lang="en-US" dirty="0"/>
              <a:t>Pincushion still a problem</a:t>
            </a:r>
          </a:p>
        </p:txBody>
      </p:sp>
    </p:spTree>
    <p:extLst>
      <p:ext uri="{BB962C8B-B14F-4D97-AF65-F5344CB8AC3E}">
        <p14:creationId xmlns:p14="http://schemas.microsoft.com/office/powerpoint/2010/main" val="3025623906"/>
      </p:ext>
    </p:extLst>
  </p:cSld>
  <p:clrMapOvr>
    <a:masterClrMapping/>
  </p:clrMapOvr>
</p:sld>
</file>

<file path=ppt/theme/theme1.xml><?xml version="1.0" encoding="utf-8"?>
<a:theme xmlns:a="http://schemas.openxmlformats.org/drawingml/2006/main" name="Sample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SampleSlides</Template>
  <TotalTime>14857</TotalTime>
  <Words>1380</Words>
  <Application>Microsoft Office PowerPoint</Application>
  <PresentationFormat>Widescreen</PresentationFormat>
  <Paragraphs>253</Paragraphs>
  <Slides>51</Slides>
  <Notes>18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Cambria</vt:lpstr>
      <vt:lpstr>Comic Sans MS</vt:lpstr>
      <vt:lpstr>Lato</vt:lpstr>
      <vt:lpstr>Lato Medium</vt:lpstr>
      <vt:lpstr>SampleSlides</vt:lpstr>
      <vt:lpstr>PowerPoint Presentation</vt:lpstr>
      <vt:lpstr>Aliasing and Anti-aliasing</vt:lpstr>
      <vt:lpstr>Multi-sampling</vt:lpstr>
      <vt:lpstr>Multi-sampling</vt:lpstr>
      <vt:lpstr>Temporal Anti-aliasing</vt:lpstr>
      <vt:lpstr>Optical Distortion</vt:lpstr>
      <vt:lpstr>Optical Distortion</vt:lpstr>
      <vt:lpstr>Barrel Distortion</vt:lpstr>
      <vt:lpstr>Hardware Solution to Optical Distortion</vt:lpstr>
      <vt:lpstr>Correcting Optical Distortion</vt:lpstr>
      <vt:lpstr>Challenge in VR: Latency</vt:lpstr>
      <vt:lpstr>Latency by Example</vt:lpstr>
      <vt:lpstr>Simplify the Virtual World</vt:lpstr>
      <vt:lpstr>LODS in Unity</vt:lpstr>
      <vt:lpstr>Parallel Rendering of Stereo Images</vt:lpstr>
      <vt:lpstr>NVIDIA SLI for VR</vt:lpstr>
      <vt:lpstr>Optimizing Rendering for Image Warping</vt:lpstr>
      <vt:lpstr>Optimizing Rendering for Image Warping</vt:lpstr>
      <vt:lpstr>Images Tearing</vt:lpstr>
      <vt:lpstr>Solutions to Tearing</vt:lpstr>
      <vt:lpstr>Accomodating Latency: Prediction</vt:lpstr>
      <vt:lpstr>Render the Future</vt:lpstr>
      <vt:lpstr>Predicting Movement</vt:lpstr>
      <vt:lpstr>Post-rendering Image Warp</vt:lpstr>
      <vt:lpstr>Post-rendering image warp </vt:lpstr>
      <vt:lpstr>Flaws in the Warped Image</vt:lpstr>
      <vt:lpstr>Visibility Event</vt:lpstr>
      <vt:lpstr>Increasing the Frame Rate</vt:lpstr>
      <vt:lpstr>Current(ish) Research in VR Display Pipeline</vt:lpstr>
      <vt:lpstr>Background: Cinematic CGI Pipeline</vt:lpstr>
      <vt:lpstr>3D Game Pipeline</vt:lpstr>
      <vt:lpstr>Modern VR Systems</vt:lpstr>
      <vt:lpstr>Reducing Latency</vt:lpstr>
      <vt:lpstr>What is Deferred Shading?</vt:lpstr>
      <vt:lpstr>Time Warp</vt:lpstr>
      <vt:lpstr>Lens Distortion: Multi-Resolution Shading</vt:lpstr>
      <vt:lpstr>Lens Distortion: Lens-Matched Shading</vt:lpstr>
      <vt:lpstr>Simultaneous Multiprojection</vt:lpstr>
      <vt:lpstr>Modern VR Pipeline</vt:lpstr>
      <vt:lpstr>What Would be the Perfect VR Display?</vt:lpstr>
      <vt:lpstr>Future: Foveated Rendering</vt:lpstr>
      <vt:lpstr>Real-Time Ray Tracing</vt:lpstr>
      <vt:lpstr>Real-Time Path Tracing</vt:lpstr>
      <vt:lpstr>Image Denoising</vt:lpstr>
      <vt:lpstr>Solving Vergence-Accommodation</vt:lpstr>
      <vt:lpstr>Solving Vergence-Accommodation</vt:lpstr>
      <vt:lpstr>Solving Vergence-Accommodation</vt:lpstr>
      <vt:lpstr>Solving Vergence-Accommodation</vt:lpstr>
      <vt:lpstr>Computing on the HMD</vt:lpstr>
      <vt:lpstr>Computing on the HMD</vt:lpstr>
      <vt:lpstr>PowerPoint Presentation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Schumacher;shaffer1@illinois.edu</dc:creator>
  <cp:lastModifiedBy>Eric Shaffer</cp:lastModifiedBy>
  <cp:revision>172</cp:revision>
  <dcterms:created xsi:type="dcterms:W3CDTF">2017-05-11T14:02:37Z</dcterms:created>
  <dcterms:modified xsi:type="dcterms:W3CDTF">2019-04-16T18:59:20Z</dcterms:modified>
</cp:coreProperties>
</file>